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8" r:id="rId1"/>
  </p:sldMasterIdLst>
  <p:notesMasterIdLst>
    <p:notesMasterId r:id="rId34"/>
  </p:notesMasterIdLst>
  <p:sldIdLst>
    <p:sldId id="256" r:id="rId2"/>
    <p:sldId id="257" r:id="rId3"/>
    <p:sldId id="258" r:id="rId4"/>
    <p:sldId id="260" r:id="rId5"/>
    <p:sldId id="263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6" r:id="rId16"/>
    <p:sldId id="272" r:id="rId17"/>
    <p:sldId id="273" r:id="rId18"/>
    <p:sldId id="274" r:id="rId19"/>
    <p:sldId id="275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90" r:id="rId28"/>
    <p:sldId id="285" r:id="rId29"/>
    <p:sldId id="286" r:id="rId30"/>
    <p:sldId id="287" r:id="rId31"/>
    <p:sldId id="288" r:id="rId32"/>
    <p:sldId id="289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oneru, Keerthi" initials="KK" lastIdx="1" clrIdx="0">
    <p:extLst>
      <p:ext uri="{19B8F6BF-5375-455C-9EA6-DF929625EA0E}">
        <p15:presenceInfo xmlns:p15="http://schemas.microsoft.com/office/powerpoint/2012/main" userId="0dd43eae-040e-4a78-a0c5-bc456e76446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593"/>
    <p:restoredTop sz="94655"/>
  </p:normalViewPr>
  <p:slideViewPr>
    <p:cSldViewPr snapToGrid="0" snapToObjects="1">
      <p:cViewPr varScale="1">
        <p:scale>
          <a:sx n="88" d="100"/>
          <a:sy n="88" d="100"/>
        </p:scale>
        <p:origin x="200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446684-4A1B-5C4D-B7A8-4EBAD621142A}" type="doc">
      <dgm:prSet loTypeId="urn:microsoft.com/office/officeart/2005/8/layout/vList6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963F8D9-650C-4B4F-9427-5F22934531E5}">
      <dgm:prSet phldrT="[Text]"/>
      <dgm:spPr>
        <a:solidFill>
          <a:schemeClr val="bg1"/>
        </a:solidFill>
      </dgm:spPr>
      <dgm:t>
        <a:bodyPr/>
        <a:lstStyle/>
        <a:p>
          <a:r>
            <a:rPr lang="en-US" dirty="0">
              <a:solidFill>
                <a:schemeClr val="tx2">
                  <a:lumMod val="75000"/>
                  <a:lumOff val="25000"/>
                </a:schemeClr>
              </a:solidFill>
              <a:latin typeface="+mn-lt"/>
            </a:rPr>
            <a:t>Input</a:t>
          </a:r>
        </a:p>
      </dgm:t>
    </dgm:pt>
    <dgm:pt modelId="{E614310B-95F7-FA47-84B9-3DBA0E4CCFEB}" type="parTrans" cxnId="{AC994091-C319-0841-9FB7-29D374A42288}">
      <dgm:prSet/>
      <dgm:spPr/>
      <dgm:t>
        <a:bodyPr/>
        <a:lstStyle/>
        <a:p>
          <a:endParaRPr lang="en-US"/>
        </a:p>
      </dgm:t>
    </dgm:pt>
    <dgm:pt modelId="{0837342C-EAB5-CF4B-9A6C-17F96E4FADDD}" type="sibTrans" cxnId="{AC994091-C319-0841-9FB7-29D374A42288}">
      <dgm:prSet/>
      <dgm:spPr/>
      <dgm:t>
        <a:bodyPr/>
        <a:lstStyle/>
        <a:p>
          <a:endParaRPr lang="en-US"/>
        </a:p>
      </dgm:t>
    </dgm:pt>
    <dgm:pt modelId="{619BDA91-70F0-9148-AF53-CEB2B31173C8}">
      <dgm:prSet phldrT="[Text]"/>
      <dgm:spPr/>
      <dgm:t>
        <a:bodyPr/>
        <a:lstStyle/>
        <a:p>
          <a:pPr>
            <a:buNone/>
          </a:pPr>
          <a:r>
            <a:rPr lang="en-US" altLang="zh-CN" dirty="0">
              <a:latin typeface="+mn-lt"/>
              <a:cs typeface="Arial" panose="020B0604020202020204" pitchFamily="34" charset="0"/>
            </a:rPr>
            <a:t>A sequence of events</a:t>
          </a:r>
          <a:endParaRPr lang="en-US" dirty="0">
            <a:latin typeface="+mn-lt"/>
          </a:endParaRPr>
        </a:p>
      </dgm:t>
    </dgm:pt>
    <dgm:pt modelId="{788BE67C-8C30-3146-A570-E52C48F02A40}" type="parTrans" cxnId="{D0BBCA2B-630C-0749-B2BE-128A78CE7D3D}">
      <dgm:prSet/>
      <dgm:spPr/>
      <dgm:t>
        <a:bodyPr/>
        <a:lstStyle/>
        <a:p>
          <a:endParaRPr lang="en-US"/>
        </a:p>
      </dgm:t>
    </dgm:pt>
    <dgm:pt modelId="{DA7848F0-1217-AB4E-A769-07DC993206E7}" type="sibTrans" cxnId="{D0BBCA2B-630C-0749-B2BE-128A78CE7D3D}">
      <dgm:prSet/>
      <dgm:spPr/>
      <dgm:t>
        <a:bodyPr/>
        <a:lstStyle/>
        <a:p>
          <a:endParaRPr lang="en-US"/>
        </a:p>
      </dgm:t>
    </dgm:pt>
    <dgm:pt modelId="{D0BF40A6-D3C4-8B49-8E7A-8269E4910571}">
      <dgm:prSet phldrT="[Text]" phldr="1"/>
      <dgm:spPr/>
      <dgm:t>
        <a:bodyPr/>
        <a:lstStyle/>
        <a:p>
          <a:endParaRPr lang="en-US" dirty="0">
            <a:latin typeface="+mn-lt"/>
          </a:endParaRPr>
        </a:p>
      </dgm:t>
    </dgm:pt>
    <dgm:pt modelId="{DCEBD6F2-AF7E-3F4E-98F6-AE89ACCC4DB9}" type="parTrans" cxnId="{D02FE425-A70B-0A4F-B8D4-D46A940EDEBE}">
      <dgm:prSet/>
      <dgm:spPr/>
      <dgm:t>
        <a:bodyPr/>
        <a:lstStyle/>
        <a:p>
          <a:endParaRPr lang="en-US"/>
        </a:p>
      </dgm:t>
    </dgm:pt>
    <dgm:pt modelId="{8D70102C-1690-0640-90B0-6EC6EF556B28}" type="sibTrans" cxnId="{D02FE425-A70B-0A4F-B8D4-D46A940EDEBE}">
      <dgm:prSet/>
      <dgm:spPr/>
      <dgm:t>
        <a:bodyPr/>
        <a:lstStyle/>
        <a:p>
          <a:endParaRPr lang="en-US"/>
        </a:p>
      </dgm:t>
    </dgm:pt>
    <dgm:pt modelId="{6BCB601B-88AD-6E47-9DAC-21E5A399CE48}">
      <dgm:prSet phldrT="[Text]"/>
      <dgm:spPr>
        <a:solidFill>
          <a:schemeClr val="bg1"/>
        </a:solidFill>
      </dgm:spPr>
      <dgm:t>
        <a:bodyPr/>
        <a:lstStyle/>
        <a:p>
          <a:r>
            <a:rPr lang="en-US" dirty="0">
              <a:solidFill>
                <a:schemeClr val="tx2">
                  <a:lumMod val="75000"/>
                  <a:lumOff val="25000"/>
                </a:schemeClr>
              </a:solidFill>
              <a:latin typeface="+mn-lt"/>
            </a:rPr>
            <a:t>Output</a:t>
          </a:r>
        </a:p>
      </dgm:t>
    </dgm:pt>
    <dgm:pt modelId="{C21D5B49-BD6B-104A-9FB6-91EDA9262B6A}" type="parTrans" cxnId="{C138660C-C308-8A47-83CA-7E8F431AFC74}">
      <dgm:prSet/>
      <dgm:spPr/>
      <dgm:t>
        <a:bodyPr/>
        <a:lstStyle/>
        <a:p>
          <a:endParaRPr lang="en-US"/>
        </a:p>
      </dgm:t>
    </dgm:pt>
    <dgm:pt modelId="{8BFA2145-E651-E94A-B839-95862BAA0AE9}" type="sibTrans" cxnId="{C138660C-C308-8A47-83CA-7E8F431AFC74}">
      <dgm:prSet/>
      <dgm:spPr/>
      <dgm:t>
        <a:bodyPr/>
        <a:lstStyle/>
        <a:p>
          <a:endParaRPr lang="en-US"/>
        </a:p>
      </dgm:t>
    </dgm:pt>
    <dgm:pt modelId="{079E6EF8-1FCB-4841-877C-43876A66CFF9}">
      <dgm:prSet phldrT="[Text]"/>
      <dgm:spPr/>
      <dgm:t>
        <a:bodyPr/>
        <a:lstStyle/>
        <a:p>
          <a:pPr>
            <a:buNone/>
          </a:pPr>
          <a:r>
            <a:rPr lang="en-US" altLang="zh-CN" dirty="0">
              <a:latin typeface="+mn-lt"/>
              <a:cs typeface="Arial" panose="020B0604020202020204" pitchFamily="34" charset="0"/>
            </a:rPr>
            <a:t>Accept state: </a:t>
          </a:r>
          <a:endParaRPr lang="en-US" dirty="0">
            <a:latin typeface="+mn-lt"/>
          </a:endParaRPr>
        </a:p>
      </dgm:t>
    </dgm:pt>
    <dgm:pt modelId="{A2709443-E543-ED45-968F-CE95A82EEDE5}" type="parTrans" cxnId="{9FCA6242-0212-4146-A9BB-406A65CE5E5B}">
      <dgm:prSet/>
      <dgm:spPr/>
      <dgm:t>
        <a:bodyPr/>
        <a:lstStyle/>
        <a:p>
          <a:endParaRPr lang="en-US"/>
        </a:p>
      </dgm:t>
    </dgm:pt>
    <dgm:pt modelId="{585265D2-573F-724F-BDC1-003278063929}" type="sibTrans" cxnId="{9FCA6242-0212-4146-A9BB-406A65CE5E5B}">
      <dgm:prSet/>
      <dgm:spPr/>
      <dgm:t>
        <a:bodyPr/>
        <a:lstStyle/>
        <a:p>
          <a:endParaRPr lang="en-US"/>
        </a:p>
      </dgm:t>
    </dgm:pt>
    <dgm:pt modelId="{64FAD0E4-3841-8A43-A45F-862A2389B56B}">
      <dgm:prSet phldrT="[Text]"/>
      <dgm:spPr/>
      <dgm:t>
        <a:bodyPr/>
        <a:lstStyle/>
        <a:p>
          <a:r>
            <a:rPr lang="en-US" dirty="0">
              <a:latin typeface="+mn-lt"/>
            </a:rPr>
            <a:t>Otherwise, misbehaved app detected.</a:t>
          </a:r>
        </a:p>
      </dgm:t>
    </dgm:pt>
    <dgm:pt modelId="{BE108EB2-7276-8F45-8717-18EED181D465}" type="parTrans" cxnId="{3C80972C-1227-F340-91FB-70DAAC4DE5CE}">
      <dgm:prSet/>
      <dgm:spPr/>
      <dgm:t>
        <a:bodyPr/>
        <a:lstStyle/>
        <a:p>
          <a:endParaRPr lang="en-US"/>
        </a:p>
      </dgm:t>
    </dgm:pt>
    <dgm:pt modelId="{80EB494B-A706-FD4A-9576-E249A3F87B06}" type="sibTrans" cxnId="{3C80972C-1227-F340-91FB-70DAAC4DE5CE}">
      <dgm:prSet/>
      <dgm:spPr/>
      <dgm:t>
        <a:bodyPr/>
        <a:lstStyle/>
        <a:p>
          <a:endParaRPr lang="en-US"/>
        </a:p>
      </dgm:t>
    </dgm:pt>
    <dgm:pt modelId="{FA34D015-0242-6E44-A2C3-0EE43520411B}">
      <dgm:prSet/>
      <dgm:spPr>
        <a:solidFill>
          <a:schemeClr val="bg1"/>
        </a:solidFill>
      </dgm:spPr>
      <dgm:t>
        <a:bodyPr/>
        <a:lstStyle/>
        <a:p>
          <a:r>
            <a:rPr lang="en-US" dirty="0">
              <a:solidFill>
                <a:schemeClr val="tx2">
                  <a:lumMod val="75000"/>
                  <a:lumOff val="25000"/>
                </a:schemeClr>
              </a:solidFill>
              <a:latin typeface="+mn-lt"/>
            </a:rPr>
            <a:t>Process</a:t>
          </a:r>
        </a:p>
      </dgm:t>
    </dgm:pt>
    <dgm:pt modelId="{AC193423-44B7-354B-B5AE-EB3F74BF6453}" type="parTrans" cxnId="{487E018E-CEB9-9742-BC12-830665AE4D13}">
      <dgm:prSet/>
      <dgm:spPr/>
      <dgm:t>
        <a:bodyPr/>
        <a:lstStyle/>
        <a:p>
          <a:endParaRPr lang="en-US"/>
        </a:p>
      </dgm:t>
    </dgm:pt>
    <dgm:pt modelId="{880C5813-052C-9849-A542-BEE0DC2D5134}" type="sibTrans" cxnId="{487E018E-CEB9-9742-BC12-830665AE4D13}">
      <dgm:prSet/>
      <dgm:spPr/>
      <dgm:t>
        <a:bodyPr/>
        <a:lstStyle/>
        <a:p>
          <a:endParaRPr lang="en-US"/>
        </a:p>
      </dgm:t>
    </dgm:pt>
    <dgm:pt modelId="{9178BCF4-5B5B-D541-8620-68A152329B77}">
      <dgm:prSet/>
      <dgm:spPr/>
      <dgm:t>
        <a:bodyPr/>
        <a:lstStyle/>
        <a:p>
          <a:r>
            <a:rPr lang="en-US" dirty="0">
              <a:latin typeface="+mn-lt"/>
            </a:rPr>
            <a:t>Initially S</a:t>
          </a:r>
          <a:r>
            <a:rPr lang="en-US" baseline="-25000" dirty="0">
              <a:latin typeface="+mn-lt"/>
            </a:rPr>
            <a:t>0 </a:t>
          </a:r>
          <a:r>
            <a:rPr lang="en-US" baseline="0" dirty="0">
              <a:latin typeface="+mn-lt"/>
            </a:rPr>
            <a:t>= q</a:t>
          </a:r>
          <a:r>
            <a:rPr lang="en-US" baseline="-25000" dirty="0">
              <a:latin typeface="+mn-lt"/>
            </a:rPr>
            <a:t>0</a:t>
          </a:r>
        </a:p>
      </dgm:t>
    </dgm:pt>
    <dgm:pt modelId="{52A9B748-2568-EF40-B37A-CCF06CC04093}" type="parTrans" cxnId="{D654A514-B1CD-914A-8AB3-830C8CFA9992}">
      <dgm:prSet/>
      <dgm:spPr/>
      <dgm:t>
        <a:bodyPr/>
        <a:lstStyle/>
        <a:p>
          <a:endParaRPr lang="en-US"/>
        </a:p>
      </dgm:t>
    </dgm:pt>
    <dgm:pt modelId="{CFFA6E54-CF02-944E-B628-47BD21779FA2}" type="sibTrans" cxnId="{D654A514-B1CD-914A-8AB3-830C8CFA9992}">
      <dgm:prSet/>
      <dgm:spPr/>
      <dgm:t>
        <a:bodyPr/>
        <a:lstStyle/>
        <a:p>
          <a:endParaRPr lang="en-US"/>
        </a:p>
      </dgm:t>
    </dgm:pt>
    <dgm:pt modelId="{74B6D08E-5B53-7C41-913A-4414AF7ECAD8}">
      <dgm:prSet/>
      <dgm:spPr/>
      <dgm:t>
        <a:bodyPr/>
        <a:lstStyle/>
        <a:p>
          <a:endParaRPr lang="en-US" baseline="-25000" dirty="0">
            <a:latin typeface="+mn-lt"/>
          </a:endParaRPr>
        </a:p>
      </dgm:t>
    </dgm:pt>
    <dgm:pt modelId="{16ED56A6-1AF3-2B4F-AD80-8BA61182E6EC}" type="parTrans" cxnId="{96C5BD93-03D4-634E-9C6D-E2AAC30B9CAC}">
      <dgm:prSet/>
      <dgm:spPr/>
      <dgm:t>
        <a:bodyPr/>
        <a:lstStyle/>
        <a:p>
          <a:endParaRPr lang="en-US"/>
        </a:p>
      </dgm:t>
    </dgm:pt>
    <dgm:pt modelId="{4C46D34A-2319-5B45-A5FF-658A909F0498}" type="sibTrans" cxnId="{96C5BD93-03D4-634E-9C6D-E2AAC30B9CAC}">
      <dgm:prSet/>
      <dgm:spPr/>
      <dgm:t>
        <a:bodyPr/>
        <a:lstStyle/>
        <a:p>
          <a:endParaRPr lang="en-US"/>
        </a:p>
      </dgm:t>
    </dgm:pt>
    <dgm:pt modelId="{098091E3-1AF9-D945-A074-12C1569D11CB}" type="pres">
      <dgm:prSet presAssocID="{7F446684-4A1B-5C4D-B7A8-4EBAD621142A}" presName="Name0" presStyleCnt="0">
        <dgm:presLayoutVars>
          <dgm:dir/>
          <dgm:animLvl val="lvl"/>
          <dgm:resizeHandles/>
        </dgm:presLayoutVars>
      </dgm:prSet>
      <dgm:spPr/>
    </dgm:pt>
    <dgm:pt modelId="{6E35E006-77D9-5D41-A87B-3BA50E4BF269}" type="pres">
      <dgm:prSet presAssocID="{5963F8D9-650C-4B4F-9427-5F22934531E5}" presName="linNode" presStyleCnt="0"/>
      <dgm:spPr/>
    </dgm:pt>
    <dgm:pt modelId="{0F4FBAA3-6BDE-BB4A-84D9-E81AA04D5BC5}" type="pres">
      <dgm:prSet presAssocID="{5963F8D9-650C-4B4F-9427-5F22934531E5}" presName="parentShp" presStyleLbl="node1" presStyleIdx="0" presStyleCnt="3">
        <dgm:presLayoutVars>
          <dgm:bulletEnabled val="1"/>
        </dgm:presLayoutVars>
      </dgm:prSet>
      <dgm:spPr/>
    </dgm:pt>
    <dgm:pt modelId="{82DF56C0-049F-6C4A-9FC1-49C8FB5B8702}" type="pres">
      <dgm:prSet presAssocID="{5963F8D9-650C-4B4F-9427-5F22934531E5}" presName="childShp" presStyleLbl="bgAccFollowNode1" presStyleIdx="0" presStyleCnt="3">
        <dgm:presLayoutVars>
          <dgm:bulletEnabled val="1"/>
        </dgm:presLayoutVars>
      </dgm:prSet>
      <dgm:spPr/>
    </dgm:pt>
    <dgm:pt modelId="{6968EECE-EA5B-CD4F-A397-B7955981A713}" type="pres">
      <dgm:prSet presAssocID="{0837342C-EAB5-CF4B-9A6C-17F96E4FADDD}" presName="spacing" presStyleCnt="0"/>
      <dgm:spPr/>
    </dgm:pt>
    <dgm:pt modelId="{2B375A3C-747B-2D41-A2BF-606D386E96DC}" type="pres">
      <dgm:prSet presAssocID="{FA34D015-0242-6E44-A2C3-0EE43520411B}" presName="linNode" presStyleCnt="0"/>
      <dgm:spPr/>
    </dgm:pt>
    <dgm:pt modelId="{CF8063B6-787D-BE43-AE87-F5C99212A249}" type="pres">
      <dgm:prSet presAssocID="{FA34D015-0242-6E44-A2C3-0EE43520411B}" presName="parentShp" presStyleLbl="node1" presStyleIdx="1" presStyleCnt="3">
        <dgm:presLayoutVars>
          <dgm:bulletEnabled val="1"/>
        </dgm:presLayoutVars>
      </dgm:prSet>
      <dgm:spPr/>
    </dgm:pt>
    <dgm:pt modelId="{B3901974-DFF3-4246-A408-AAFA90BED155}" type="pres">
      <dgm:prSet presAssocID="{FA34D015-0242-6E44-A2C3-0EE43520411B}" presName="childShp" presStyleLbl="bgAccFollowNode1" presStyleIdx="1" presStyleCnt="3">
        <dgm:presLayoutVars>
          <dgm:bulletEnabled val="1"/>
        </dgm:presLayoutVars>
      </dgm:prSet>
      <dgm:spPr/>
    </dgm:pt>
    <dgm:pt modelId="{074666E6-5FB3-0D4B-9BB5-9DBEAA8CFC31}" type="pres">
      <dgm:prSet presAssocID="{880C5813-052C-9849-A542-BEE0DC2D5134}" presName="spacing" presStyleCnt="0"/>
      <dgm:spPr/>
    </dgm:pt>
    <dgm:pt modelId="{DF611C14-DFDF-F249-AE6F-546B9C9CBE45}" type="pres">
      <dgm:prSet presAssocID="{6BCB601B-88AD-6E47-9DAC-21E5A399CE48}" presName="linNode" presStyleCnt="0"/>
      <dgm:spPr/>
    </dgm:pt>
    <dgm:pt modelId="{285E9606-6B25-E44C-9804-CE052C76E00A}" type="pres">
      <dgm:prSet presAssocID="{6BCB601B-88AD-6E47-9DAC-21E5A399CE48}" presName="parentShp" presStyleLbl="node1" presStyleIdx="2" presStyleCnt="3">
        <dgm:presLayoutVars>
          <dgm:bulletEnabled val="1"/>
        </dgm:presLayoutVars>
      </dgm:prSet>
      <dgm:spPr/>
    </dgm:pt>
    <dgm:pt modelId="{82AC4216-423B-9E42-AC56-E573D7598851}" type="pres">
      <dgm:prSet presAssocID="{6BCB601B-88AD-6E47-9DAC-21E5A399CE48}" presName="childShp" presStyleLbl="bgAccFollowNode1" presStyleIdx="2" presStyleCnt="3">
        <dgm:presLayoutVars>
          <dgm:bulletEnabled val="1"/>
        </dgm:presLayoutVars>
      </dgm:prSet>
      <dgm:spPr/>
    </dgm:pt>
  </dgm:ptLst>
  <dgm:cxnLst>
    <dgm:cxn modelId="{B2CCDB06-4177-6C46-BCE8-0777BDC3022A}" type="presOf" srcId="{079E6EF8-1FCB-4841-877C-43876A66CFF9}" destId="{82AC4216-423B-9E42-AC56-E573D7598851}" srcOrd="0" destOrd="0" presId="urn:microsoft.com/office/officeart/2005/8/layout/vList6"/>
    <dgm:cxn modelId="{C138660C-C308-8A47-83CA-7E8F431AFC74}" srcId="{7F446684-4A1B-5C4D-B7A8-4EBAD621142A}" destId="{6BCB601B-88AD-6E47-9DAC-21E5A399CE48}" srcOrd="2" destOrd="0" parTransId="{C21D5B49-BD6B-104A-9FB6-91EDA9262B6A}" sibTransId="{8BFA2145-E651-E94A-B839-95862BAA0AE9}"/>
    <dgm:cxn modelId="{D654A514-B1CD-914A-8AB3-830C8CFA9992}" srcId="{FA34D015-0242-6E44-A2C3-0EE43520411B}" destId="{9178BCF4-5B5B-D541-8620-68A152329B77}" srcOrd="0" destOrd="0" parTransId="{52A9B748-2568-EF40-B37A-CCF06CC04093}" sibTransId="{CFFA6E54-CF02-944E-B628-47BD21779FA2}"/>
    <dgm:cxn modelId="{BB6B1525-64A7-D242-B1B8-C67FA3669796}" type="presOf" srcId="{9178BCF4-5B5B-D541-8620-68A152329B77}" destId="{B3901974-DFF3-4246-A408-AAFA90BED155}" srcOrd="0" destOrd="0" presId="urn:microsoft.com/office/officeart/2005/8/layout/vList6"/>
    <dgm:cxn modelId="{D02FE425-A70B-0A4F-B8D4-D46A940EDEBE}" srcId="{5963F8D9-650C-4B4F-9427-5F22934531E5}" destId="{D0BF40A6-D3C4-8B49-8E7A-8269E4910571}" srcOrd="1" destOrd="0" parTransId="{DCEBD6F2-AF7E-3F4E-98F6-AE89ACCC4DB9}" sibTransId="{8D70102C-1690-0640-90B0-6EC6EF556B28}"/>
    <dgm:cxn modelId="{D0BBCA2B-630C-0749-B2BE-128A78CE7D3D}" srcId="{5963F8D9-650C-4B4F-9427-5F22934531E5}" destId="{619BDA91-70F0-9148-AF53-CEB2B31173C8}" srcOrd="0" destOrd="0" parTransId="{788BE67C-8C30-3146-A570-E52C48F02A40}" sibTransId="{DA7848F0-1217-AB4E-A769-07DC993206E7}"/>
    <dgm:cxn modelId="{3C80972C-1227-F340-91FB-70DAAC4DE5CE}" srcId="{6BCB601B-88AD-6E47-9DAC-21E5A399CE48}" destId="{64FAD0E4-3841-8A43-A45F-862A2389B56B}" srcOrd="1" destOrd="0" parTransId="{BE108EB2-7276-8F45-8717-18EED181D465}" sibTransId="{80EB494B-A706-FD4A-9576-E249A3F87B06}"/>
    <dgm:cxn modelId="{B7582A3D-66FB-B54F-B0F9-852C82EDCF5A}" type="presOf" srcId="{FA34D015-0242-6E44-A2C3-0EE43520411B}" destId="{CF8063B6-787D-BE43-AE87-F5C99212A249}" srcOrd="0" destOrd="0" presId="urn:microsoft.com/office/officeart/2005/8/layout/vList6"/>
    <dgm:cxn modelId="{9FCA6242-0212-4146-A9BB-406A65CE5E5B}" srcId="{6BCB601B-88AD-6E47-9DAC-21E5A399CE48}" destId="{079E6EF8-1FCB-4841-877C-43876A66CFF9}" srcOrd="0" destOrd="0" parTransId="{A2709443-E543-ED45-968F-CE95A82EEDE5}" sibTransId="{585265D2-573F-724F-BDC1-003278063929}"/>
    <dgm:cxn modelId="{5B835D58-FDEB-214B-858B-86C509E97422}" type="presOf" srcId="{7F446684-4A1B-5C4D-B7A8-4EBAD621142A}" destId="{098091E3-1AF9-D945-A074-12C1569D11CB}" srcOrd="0" destOrd="0" presId="urn:microsoft.com/office/officeart/2005/8/layout/vList6"/>
    <dgm:cxn modelId="{DE28D560-121C-D049-8E85-865246BA1D27}" type="presOf" srcId="{D0BF40A6-D3C4-8B49-8E7A-8269E4910571}" destId="{82DF56C0-049F-6C4A-9FC1-49C8FB5B8702}" srcOrd="0" destOrd="1" presId="urn:microsoft.com/office/officeart/2005/8/layout/vList6"/>
    <dgm:cxn modelId="{D9201877-02AE-DD46-A759-287A4479DF1C}" type="presOf" srcId="{5963F8D9-650C-4B4F-9427-5F22934531E5}" destId="{0F4FBAA3-6BDE-BB4A-84D9-E81AA04D5BC5}" srcOrd="0" destOrd="0" presId="urn:microsoft.com/office/officeart/2005/8/layout/vList6"/>
    <dgm:cxn modelId="{487E018E-CEB9-9742-BC12-830665AE4D13}" srcId="{7F446684-4A1B-5C4D-B7A8-4EBAD621142A}" destId="{FA34D015-0242-6E44-A2C3-0EE43520411B}" srcOrd="1" destOrd="0" parTransId="{AC193423-44B7-354B-B5AE-EB3F74BF6453}" sibTransId="{880C5813-052C-9849-A542-BEE0DC2D5134}"/>
    <dgm:cxn modelId="{AC994091-C319-0841-9FB7-29D374A42288}" srcId="{7F446684-4A1B-5C4D-B7A8-4EBAD621142A}" destId="{5963F8D9-650C-4B4F-9427-5F22934531E5}" srcOrd="0" destOrd="0" parTransId="{E614310B-95F7-FA47-84B9-3DBA0E4CCFEB}" sibTransId="{0837342C-EAB5-CF4B-9A6C-17F96E4FADDD}"/>
    <dgm:cxn modelId="{96C5BD93-03D4-634E-9C6D-E2AAC30B9CAC}" srcId="{FA34D015-0242-6E44-A2C3-0EE43520411B}" destId="{74B6D08E-5B53-7C41-913A-4414AF7ECAD8}" srcOrd="1" destOrd="0" parTransId="{16ED56A6-1AF3-2B4F-AD80-8BA61182E6EC}" sibTransId="{4C46D34A-2319-5B45-A5FF-658A909F0498}"/>
    <dgm:cxn modelId="{92A8A295-252E-C440-978E-BB1605D6B242}" type="presOf" srcId="{74B6D08E-5B53-7C41-913A-4414AF7ECAD8}" destId="{B3901974-DFF3-4246-A408-AAFA90BED155}" srcOrd="0" destOrd="1" presId="urn:microsoft.com/office/officeart/2005/8/layout/vList6"/>
    <dgm:cxn modelId="{6F0319D9-800F-4C4F-BAB9-C9AC8447F996}" type="presOf" srcId="{64FAD0E4-3841-8A43-A45F-862A2389B56B}" destId="{82AC4216-423B-9E42-AC56-E573D7598851}" srcOrd="0" destOrd="1" presId="urn:microsoft.com/office/officeart/2005/8/layout/vList6"/>
    <dgm:cxn modelId="{D6694AE0-7158-7E4F-B53B-35846877D9D7}" type="presOf" srcId="{6BCB601B-88AD-6E47-9DAC-21E5A399CE48}" destId="{285E9606-6B25-E44C-9804-CE052C76E00A}" srcOrd="0" destOrd="0" presId="urn:microsoft.com/office/officeart/2005/8/layout/vList6"/>
    <dgm:cxn modelId="{CC3953FE-E5D2-8B4E-B5F1-340750F8E87D}" type="presOf" srcId="{619BDA91-70F0-9148-AF53-CEB2B31173C8}" destId="{82DF56C0-049F-6C4A-9FC1-49C8FB5B8702}" srcOrd="0" destOrd="0" presId="urn:microsoft.com/office/officeart/2005/8/layout/vList6"/>
    <dgm:cxn modelId="{AE36E15A-ABB0-F545-9138-E77370EAC8B3}" type="presParOf" srcId="{098091E3-1AF9-D945-A074-12C1569D11CB}" destId="{6E35E006-77D9-5D41-A87B-3BA50E4BF269}" srcOrd="0" destOrd="0" presId="urn:microsoft.com/office/officeart/2005/8/layout/vList6"/>
    <dgm:cxn modelId="{FA3BD077-A1E3-384E-BD36-A4665884EEF9}" type="presParOf" srcId="{6E35E006-77D9-5D41-A87B-3BA50E4BF269}" destId="{0F4FBAA3-6BDE-BB4A-84D9-E81AA04D5BC5}" srcOrd="0" destOrd="0" presId="urn:microsoft.com/office/officeart/2005/8/layout/vList6"/>
    <dgm:cxn modelId="{E780359D-EA1E-584A-B793-144B634EFDE6}" type="presParOf" srcId="{6E35E006-77D9-5D41-A87B-3BA50E4BF269}" destId="{82DF56C0-049F-6C4A-9FC1-49C8FB5B8702}" srcOrd="1" destOrd="0" presId="urn:microsoft.com/office/officeart/2005/8/layout/vList6"/>
    <dgm:cxn modelId="{EEE84E44-C3FC-694D-8D3B-77941137635F}" type="presParOf" srcId="{098091E3-1AF9-D945-A074-12C1569D11CB}" destId="{6968EECE-EA5B-CD4F-A397-B7955981A713}" srcOrd="1" destOrd="0" presId="urn:microsoft.com/office/officeart/2005/8/layout/vList6"/>
    <dgm:cxn modelId="{0F9A9379-1961-584E-BE37-676212D2EAAB}" type="presParOf" srcId="{098091E3-1AF9-D945-A074-12C1569D11CB}" destId="{2B375A3C-747B-2D41-A2BF-606D386E96DC}" srcOrd="2" destOrd="0" presId="urn:microsoft.com/office/officeart/2005/8/layout/vList6"/>
    <dgm:cxn modelId="{7D5FF1DD-BF2B-1440-9525-05D129A5589B}" type="presParOf" srcId="{2B375A3C-747B-2D41-A2BF-606D386E96DC}" destId="{CF8063B6-787D-BE43-AE87-F5C99212A249}" srcOrd="0" destOrd="0" presId="urn:microsoft.com/office/officeart/2005/8/layout/vList6"/>
    <dgm:cxn modelId="{BECC1DEB-D780-8645-9661-A545000A0D40}" type="presParOf" srcId="{2B375A3C-747B-2D41-A2BF-606D386E96DC}" destId="{B3901974-DFF3-4246-A408-AAFA90BED155}" srcOrd="1" destOrd="0" presId="urn:microsoft.com/office/officeart/2005/8/layout/vList6"/>
    <dgm:cxn modelId="{B903D4BC-B28F-334E-B1E7-9753F977ABB7}" type="presParOf" srcId="{098091E3-1AF9-D945-A074-12C1569D11CB}" destId="{074666E6-5FB3-0D4B-9BB5-9DBEAA8CFC31}" srcOrd="3" destOrd="0" presId="urn:microsoft.com/office/officeart/2005/8/layout/vList6"/>
    <dgm:cxn modelId="{49073E63-8014-5D4A-8ECE-DD185F0CD45B}" type="presParOf" srcId="{098091E3-1AF9-D945-A074-12C1569D11CB}" destId="{DF611C14-DFDF-F249-AE6F-546B9C9CBE45}" srcOrd="4" destOrd="0" presId="urn:microsoft.com/office/officeart/2005/8/layout/vList6"/>
    <dgm:cxn modelId="{80C60DD4-679D-474C-95B8-E0C8B0678917}" type="presParOf" srcId="{DF611C14-DFDF-F249-AE6F-546B9C9CBE45}" destId="{285E9606-6B25-E44C-9804-CE052C76E00A}" srcOrd="0" destOrd="0" presId="urn:microsoft.com/office/officeart/2005/8/layout/vList6"/>
    <dgm:cxn modelId="{B77B3524-09DA-0B47-9135-588D72D4CFA4}" type="presParOf" srcId="{DF611C14-DFDF-F249-AE6F-546B9C9CBE45}" destId="{82AC4216-423B-9E42-AC56-E573D7598851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DF56C0-049F-6C4A-9FC1-49C8FB5B8702}">
      <dsp:nvSpPr>
        <dsp:cNvPr id="0" name=""/>
        <dsp:cNvSpPr/>
      </dsp:nvSpPr>
      <dsp:spPr>
        <a:xfrm>
          <a:off x="3840479" y="0"/>
          <a:ext cx="5760720" cy="1455331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" tIns="17145" rIns="17145" bIns="17145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altLang="zh-CN" sz="2700" kern="1200" dirty="0">
              <a:latin typeface="+mn-lt"/>
              <a:cs typeface="Arial" panose="020B0604020202020204" pitchFamily="34" charset="0"/>
            </a:rPr>
            <a:t>A sequence of events</a:t>
          </a:r>
          <a:endParaRPr lang="en-US" sz="2700" kern="1200" dirty="0">
            <a:latin typeface="+mn-lt"/>
          </a:endParaRP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700" kern="1200" dirty="0">
            <a:latin typeface="+mn-lt"/>
          </a:endParaRPr>
        </a:p>
      </dsp:txBody>
      <dsp:txXfrm>
        <a:off x="3840479" y="181916"/>
        <a:ext cx="5214971" cy="1091499"/>
      </dsp:txXfrm>
    </dsp:sp>
    <dsp:sp modelId="{0F4FBAA3-6BDE-BB4A-84D9-E81AA04D5BC5}">
      <dsp:nvSpPr>
        <dsp:cNvPr id="0" name=""/>
        <dsp:cNvSpPr/>
      </dsp:nvSpPr>
      <dsp:spPr>
        <a:xfrm>
          <a:off x="0" y="0"/>
          <a:ext cx="3840480" cy="1455331"/>
        </a:xfrm>
        <a:prstGeom prst="roundRect">
          <a:avLst/>
        </a:prstGeom>
        <a:solidFill>
          <a:schemeClr val="bg1"/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>
              <a:solidFill>
                <a:schemeClr val="tx2">
                  <a:lumMod val="75000"/>
                  <a:lumOff val="25000"/>
                </a:schemeClr>
              </a:solidFill>
              <a:latin typeface="+mn-lt"/>
            </a:rPr>
            <a:t>Input</a:t>
          </a:r>
        </a:p>
      </dsp:txBody>
      <dsp:txXfrm>
        <a:off x="71043" y="71043"/>
        <a:ext cx="3698394" cy="1313245"/>
      </dsp:txXfrm>
    </dsp:sp>
    <dsp:sp modelId="{B3901974-DFF3-4246-A408-AAFA90BED155}">
      <dsp:nvSpPr>
        <dsp:cNvPr id="0" name=""/>
        <dsp:cNvSpPr/>
      </dsp:nvSpPr>
      <dsp:spPr>
        <a:xfrm>
          <a:off x="3840479" y="1600864"/>
          <a:ext cx="5760720" cy="1455331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" tIns="17145" rIns="17145" bIns="17145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>
              <a:latin typeface="+mn-lt"/>
            </a:rPr>
            <a:t>Initially S</a:t>
          </a:r>
          <a:r>
            <a:rPr lang="en-US" sz="2700" kern="1200" baseline="-25000" dirty="0">
              <a:latin typeface="+mn-lt"/>
            </a:rPr>
            <a:t>0 </a:t>
          </a:r>
          <a:r>
            <a:rPr lang="en-US" sz="2700" kern="1200" baseline="0" dirty="0">
              <a:latin typeface="+mn-lt"/>
            </a:rPr>
            <a:t>= q</a:t>
          </a:r>
          <a:r>
            <a:rPr lang="en-US" sz="2700" kern="1200" baseline="-25000" dirty="0">
              <a:latin typeface="+mn-lt"/>
            </a:rPr>
            <a:t>0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700" kern="1200" baseline="-25000" dirty="0">
            <a:latin typeface="+mn-lt"/>
          </a:endParaRPr>
        </a:p>
      </dsp:txBody>
      <dsp:txXfrm>
        <a:off x="3840479" y="1782780"/>
        <a:ext cx="5214971" cy="1091499"/>
      </dsp:txXfrm>
    </dsp:sp>
    <dsp:sp modelId="{CF8063B6-787D-BE43-AE87-F5C99212A249}">
      <dsp:nvSpPr>
        <dsp:cNvPr id="0" name=""/>
        <dsp:cNvSpPr/>
      </dsp:nvSpPr>
      <dsp:spPr>
        <a:xfrm>
          <a:off x="0" y="1600864"/>
          <a:ext cx="3840480" cy="1455331"/>
        </a:xfrm>
        <a:prstGeom prst="roundRect">
          <a:avLst/>
        </a:prstGeom>
        <a:solidFill>
          <a:schemeClr val="bg1"/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>
              <a:solidFill>
                <a:schemeClr val="tx2">
                  <a:lumMod val="75000"/>
                  <a:lumOff val="25000"/>
                </a:schemeClr>
              </a:solidFill>
              <a:latin typeface="+mn-lt"/>
            </a:rPr>
            <a:t>Process</a:t>
          </a:r>
        </a:p>
      </dsp:txBody>
      <dsp:txXfrm>
        <a:off x="71043" y="1671907"/>
        <a:ext cx="3698394" cy="1313245"/>
      </dsp:txXfrm>
    </dsp:sp>
    <dsp:sp modelId="{82AC4216-423B-9E42-AC56-E573D7598851}">
      <dsp:nvSpPr>
        <dsp:cNvPr id="0" name=""/>
        <dsp:cNvSpPr/>
      </dsp:nvSpPr>
      <dsp:spPr>
        <a:xfrm>
          <a:off x="3840479" y="3201728"/>
          <a:ext cx="5760720" cy="1455331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" tIns="17145" rIns="17145" bIns="17145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altLang="zh-CN" sz="2700" kern="1200" dirty="0">
              <a:latin typeface="+mn-lt"/>
              <a:cs typeface="Arial" panose="020B0604020202020204" pitchFamily="34" charset="0"/>
            </a:rPr>
            <a:t>Accept state: </a:t>
          </a:r>
          <a:endParaRPr lang="en-US" sz="2700" kern="1200" dirty="0">
            <a:latin typeface="+mn-lt"/>
          </a:endParaRP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>
              <a:latin typeface="+mn-lt"/>
            </a:rPr>
            <a:t>Otherwise, misbehaved app detected.</a:t>
          </a:r>
        </a:p>
      </dsp:txBody>
      <dsp:txXfrm>
        <a:off x="3840479" y="3383644"/>
        <a:ext cx="5214971" cy="1091499"/>
      </dsp:txXfrm>
    </dsp:sp>
    <dsp:sp modelId="{285E9606-6B25-E44C-9804-CE052C76E00A}">
      <dsp:nvSpPr>
        <dsp:cNvPr id="0" name=""/>
        <dsp:cNvSpPr/>
      </dsp:nvSpPr>
      <dsp:spPr>
        <a:xfrm>
          <a:off x="0" y="3201728"/>
          <a:ext cx="3840480" cy="1455331"/>
        </a:xfrm>
        <a:prstGeom prst="roundRect">
          <a:avLst/>
        </a:prstGeom>
        <a:solidFill>
          <a:schemeClr val="bg1"/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>
              <a:solidFill>
                <a:schemeClr val="tx2">
                  <a:lumMod val="75000"/>
                  <a:lumOff val="25000"/>
                </a:schemeClr>
              </a:solidFill>
              <a:latin typeface="+mn-lt"/>
            </a:rPr>
            <a:t>Output</a:t>
          </a:r>
        </a:p>
      </dsp:txBody>
      <dsp:txXfrm>
        <a:off x="71043" y="3272771"/>
        <a:ext cx="3698394" cy="13132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7B4965-1FD3-9347-82D5-7CD928CE8460}" type="datetimeFigureOut">
              <a:rPr lang="en-US" smtClean="0"/>
              <a:t>2/8/19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F9B4AE-3B43-904A-B465-067C16CB8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1818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Talk about SmartThings Mobile App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F9B4AE-3B43-904A-B465-067C16CB85F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021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we starting looking at app interface. That is UI of the app.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F9B4AE-3B43-904A-B465-067C16CB85F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5875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Finger print, </a:t>
            </a:r>
            <a:r>
              <a:rPr lang="en-US" dirty="0" err="1"/>
              <a:t>eventtype</a:t>
            </a:r>
            <a:r>
              <a:rPr lang="en-US" dirty="0"/>
              <a:t>, collected packet sequence.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F9B4AE-3B43-904A-B465-067C16CB85F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9167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F9B4AE-3B43-904A-B465-067C16CB85F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888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2F2E0327-4464-314C-92EC-3081729FDCED}" type="datetimeFigureOut">
              <a:rPr lang="en-US" smtClean="0"/>
              <a:t>2/8/19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714BF39-6CC9-5A41-BA41-5486DB4AF296}" type="slidenum">
              <a:rPr lang="en-US" smtClean="0"/>
              <a:t>‹#›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528671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0327-4464-314C-92EC-3081729FDCED}" type="datetimeFigureOut">
              <a:rPr lang="en-US" smtClean="0"/>
              <a:t>2/8/19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4BF39-6CC9-5A41-BA41-5486DB4AF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983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0327-4464-314C-92EC-3081729FDCED}" type="datetimeFigureOut">
              <a:rPr lang="en-US" smtClean="0"/>
              <a:t>2/8/19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4BF39-6CC9-5A41-BA41-5486DB4AF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993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0327-4464-314C-92EC-3081729FDCED}" type="datetimeFigureOut">
              <a:rPr lang="en-US" smtClean="0"/>
              <a:t>2/8/19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4BF39-6CC9-5A41-BA41-5486DB4AF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286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F2E0327-4464-314C-92EC-3081729FDCED}" type="datetimeFigureOut">
              <a:rPr lang="en-US" smtClean="0"/>
              <a:t>2/8/19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714BF39-6CC9-5A41-BA41-5486DB4AF29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2970361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0327-4464-314C-92EC-3081729FDCED}" type="datetimeFigureOut">
              <a:rPr lang="en-US" smtClean="0"/>
              <a:t>2/8/19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4BF39-6CC9-5A41-BA41-5486DB4AF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070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0327-4464-314C-92EC-3081729FDCED}" type="datetimeFigureOut">
              <a:rPr lang="en-US" smtClean="0"/>
              <a:t>2/8/19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4BF39-6CC9-5A41-BA41-5486DB4AF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556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0327-4464-314C-92EC-3081729FDCED}" type="datetimeFigureOut">
              <a:rPr lang="en-US" smtClean="0"/>
              <a:t>2/8/19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4BF39-6CC9-5A41-BA41-5486DB4AF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002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0327-4464-314C-92EC-3081729FDCED}" type="datetimeFigureOut">
              <a:rPr lang="en-US" smtClean="0"/>
              <a:t>2/8/19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4BF39-6CC9-5A41-BA41-5486DB4AF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368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F2E0327-4464-314C-92EC-3081729FDCED}" type="datetimeFigureOut">
              <a:rPr lang="en-US" smtClean="0"/>
              <a:t>2/8/19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714BF39-6CC9-5A41-BA41-5486DB4AF29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576444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F2E0327-4464-314C-92EC-3081729FDCED}" type="datetimeFigureOut">
              <a:rPr lang="en-US" smtClean="0"/>
              <a:t>2/8/19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714BF39-6CC9-5A41-BA41-5486DB4AF29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41191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2F2E0327-4464-314C-92EC-3081729FDCED}" type="datetimeFigureOut">
              <a:rPr lang="en-US" smtClean="0"/>
              <a:t>2/8/19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7714BF39-6CC9-5A41-BA41-5486DB4AF29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23358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t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t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t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3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"/><Relationship Id="rId2" Type="http://schemas.openxmlformats.org/officeDocument/2006/relationships/image" Target="../media/image36.t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1CBC4-1478-1D40-BEA4-FB6A6DECEF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5400" y="1323474"/>
            <a:ext cx="9601199" cy="2563206"/>
          </a:xfrm>
          <a:solidFill>
            <a:schemeClr val="bg1"/>
          </a:solidFill>
          <a:ln w="76200">
            <a:solidFill>
              <a:schemeClr val="tx2">
                <a:lumMod val="75000"/>
                <a:lumOff val="25000"/>
              </a:schemeClr>
            </a:solidFill>
          </a:ln>
        </p:spPr>
        <p:txBody>
          <a:bodyPr/>
          <a:lstStyle/>
          <a:p>
            <a:r>
              <a:rPr lang="en-US" sz="54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Bahnschrift SemiBold Condensed" panose="020B0502040204020203" pitchFamily="34" charset="0"/>
              </a:rPr>
              <a:t>HoMonit</a:t>
            </a:r>
            <a:r>
              <a:rPr lang="en-US" sz="5400" dirty="0">
                <a:solidFill>
                  <a:schemeClr val="tx2">
                    <a:lumMod val="75000"/>
                    <a:lumOff val="25000"/>
                  </a:schemeClr>
                </a:solidFill>
                <a:latin typeface="Bahnschrift SemiBold Condensed" panose="020B0502040204020203" pitchFamily="34" charset="0"/>
              </a:rPr>
              <a:t>: Monitoring Smart Home Apps</a:t>
            </a:r>
            <a:br>
              <a:rPr lang="en-US" sz="5400" dirty="0">
                <a:solidFill>
                  <a:schemeClr val="tx2">
                    <a:lumMod val="75000"/>
                    <a:lumOff val="25000"/>
                  </a:schemeClr>
                </a:solidFill>
                <a:latin typeface="Bahnschrift SemiBold Condensed" panose="020B0502040204020203" pitchFamily="34" charset="0"/>
              </a:rPr>
            </a:br>
            <a:r>
              <a:rPr lang="en-US" sz="5400" dirty="0">
                <a:solidFill>
                  <a:schemeClr val="tx2">
                    <a:lumMod val="75000"/>
                    <a:lumOff val="25000"/>
                  </a:schemeClr>
                </a:solidFill>
                <a:latin typeface="Bahnschrift SemiBold Condensed" panose="020B0502040204020203" pitchFamily="34" charset="0"/>
              </a:rPr>
              <a:t>from Encrypted Traffic </a:t>
            </a:r>
            <a:endParaRPr lang="en-US" sz="54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1035C4-CA92-C34E-B1CC-05617013D7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0042" y="3886680"/>
            <a:ext cx="9356557" cy="1970467"/>
          </a:xfrm>
        </p:spPr>
        <p:txBody>
          <a:bodyPr>
            <a:normAutofit lnSpcReduction="10000"/>
          </a:bodyPr>
          <a:lstStyle/>
          <a:p>
            <a:pPr algn="r"/>
            <a:r>
              <a:rPr lang="en-US" sz="2800" dirty="0">
                <a:solidFill>
                  <a:schemeClr val="bg1"/>
                </a:solidFill>
              </a:rPr>
              <a:t>Keerthi Koneru</a:t>
            </a:r>
          </a:p>
          <a:p>
            <a:pPr algn="r"/>
            <a:r>
              <a:rPr lang="en-US" sz="2800" dirty="0">
                <a:solidFill>
                  <a:schemeClr val="bg1"/>
                </a:solidFill>
              </a:rPr>
              <a:t>Student ID : 1712696</a:t>
            </a:r>
          </a:p>
          <a:p>
            <a:pPr algn="r"/>
            <a:r>
              <a:rPr lang="en-US" sz="2800" dirty="0">
                <a:solidFill>
                  <a:schemeClr val="bg1"/>
                </a:solidFill>
              </a:rPr>
              <a:t>University of California, </a:t>
            </a:r>
            <a:r>
              <a:rPr lang="en-US" sz="2800" dirty="0" err="1">
                <a:solidFill>
                  <a:schemeClr val="bg1"/>
                </a:solidFill>
              </a:rPr>
              <a:t>SantaCruz</a:t>
            </a:r>
            <a:endParaRPr lang="en-US" sz="2800" dirty="0">
              <a:solidFill>
                <a:schemeClr val="bg1"/>
              </a:solidFill>
            </a:endParaRPr>
          </a:p>
          <a:p>
            <a:pPr algn="r"/>
            <a:r>
              <a:rPr lang="en-US" sz="2800" dirty="0">
                <a:solidFill>
                  <a:schemeClr val="bg1"/>
                </a:solidFill>
              </a:rPr>
              <a:t>Prof: </a:t>
            </a:r>
            <a:r>
              <a:rPr lang="en-US" sz="2800" dirty="0" err="1">
                <a:solidFill>
                  <a:schemeClr val="bg1"/>
                </a:solidFill>
              </a:rPr>
              <a:t>Dr.Chen</a:t>
            </a:r>
            <a:r>
              <a:rPr lang="en-US" sz="2800" dirty="0">
                <a:solidFill>
                  <a:schemeClr val="bg1"/>
                </a:solidFill>
              </a:rPr>
              <a:t> Qian</a:t>
            </a:r>
          </a:p>
        </p:txBody>
      </p:sp>
    </p:spTree>
    <p:extLst>
      <p:ext uri="{BB962C8B-B14F-4D97-AF65-F5344CB8AC3E}">
        <p14:creationId xmlns:p14="http://schemas.microsoft.com/office/powerpoint/2010/main" val="3730908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2E344-4266-0E4A-864C-63182215B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707" y="242793"/>
            <a:ext cx="9601200" cy="1485900"/>
          </a:xfrm>
        </p:spPr>
        <p:txBody>
          <a:bodyPr>
            <a:normAutofit/>
          </a:bodyPr>
          <a:lstStyle/>
          <a:p>
            <a:r>
              <a:rPr lang="en-US" sz="4800" b="1" dirty="0"/>
              <a:t>Motivation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7CC088-7BE2-4047-AC64-0A7773505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1540" y="1532436"/>
            <a:ext cx="842532" cy="6392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CF97C4-0900-BD4A-8EA8-D4306E300F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7524" y="2540250"/>
            <a:ext cx="436274" cy="809935"/>
          </a:xfrm>
          <a:prstGeom prst="rect">
            <a:avLst/>
          </a:prstGeom>
        </p:spPr>
      </p:pic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D22B456E-9C0B-0C4D-BDF1-7EE0DBFAFE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796544" y="1850065"/>
            <a:ext cx="6974957" cy="4125433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8F9AC0-AF9A-1943-B76A-C27E501644F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7" b="9019"/>
          <a:stretch/>
        </p:blipFill>
        <p:spPr>
          <a:xfrm>
            <a:off x="1586334" y="3887230"/>
            <a:ext cx="2008329" cy="256560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D2FA74E-EE1A-0F40-948B-4CE3B26C97A0}"/>
              </a:ext>
            </a:extLst>
          </p:cNvPr>
          <p:cNvSpPr/>
          <p:nvPr/>
        </p:nvSpPr>
        <p:spPr>
          <a:xfrm>
            <a:off x="1046070" y="2170918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Motion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760B45-4776-6147-8D6A-9089E2632D85}"/>
              </a:ext>
            </a:extLst>
          </p:cNvPr>
          <p:cNvSpPr txBox="1"/>
          <p:nvPr/>
        </p:nvSpPr>
        <p:spPr>
          <a:xfrm>
            <a:off x="3252795" y="2170918"/>
            <a:ext cx="848948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Switch</a:t>
            </a:r>
            <a:endParaRPr kumimoji="0" lang="en-US" sz="20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F4B0F6-4BAC-1746-B910-4019A128D644}"/>
              </a:ext>
            </a:extLst>
          </p:cNvPr>
          <p:cNvSpPr txBox="1"/>
          <p:nvPr/>
        </p:nvSpPr>
        <p:spPr>
          <a:xfrm>
            <a:off x="2363173" y="2116824"/>
            <a:ext cx="563614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Hub</a:t>
            </a:r>
            <a:endParaRPr kumimoji="0" lang="en-US" sz="20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943A316-E5A2-7E40-B64D-40C23CE97789}"/>
              </a:ext>
            </a:extLst>
          </p:cNvPr>
          <p:cNvCxnSpPr/>
          <p:nvPr/>
        </p:nvCxnSpPr>
        <p:spPr>
          <a:xfrm flipV="1">
            <a:off x="1564472" y="1856324"/>
            <a:ext cx="499162" cy="325328"/>
          </a:xfrm>
          <a:prstGeom prst="straightConnector1">
            <a:avLst/>
          </a:prstGeom>
          <a:ln w="254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40D5873-A806-6844-AD53-DA5C6FC0C37F}"/>
              </a:ext>
            </a:extLst>
          </p:cNvPr>
          <p:cNvCxnSpPr/>
          <p:nvPr/>
        </p:nvCxnSpPr>
        <p:spPr>
          <a:xfrm>
            <a:off x="3217242" y="1826920"/>
            <a:ext cx="499162" cy="325328"/>
          </a:xfrm>
          <a:prstGeom prst="straightConnector1">
            <a:avLst/>
          </a:prstGeom>
          <a:ln w="254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6541585-7EE3-5245-8B94-8B5D736ABCEB}"/>
              </a:ext>
            </a:extLst>
          </p:cNvPr>
          <p:cNvSpPr txBox="1"/>
          <p:nvPr/>
        </p:nvSpPr>
        <p:spPr>
          <a:xfrm>
            <a:off x="1974466" y="6452833"/>
            <a:ext cx="1232067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SmartApp</a:t>
            </a:r>
            <a:endParaRPr kumimoji="0" lang="en-US" sz="20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65679A3C-5C18-5148-9EEA-06822D5BCF7A}"/>
              </a:ext>
            </a:extLst>
          </p:cNvPr>
          <p:cNvSpPr/>
          <p:nvPr/>
        </p:nvSpPr>
        <p:spPr>
          <a:xfrm>
            <a:off x="862549" y="1456462"/>
            <a:ext cx="3433003" cy="2007213"/>
          </a:xfrm>
          <a:prstGeom prst="roundRect">
            <a:avLst>
              <a:gd name="adj" fmla="val 14136"/>
            </a:avLst>
          </a:prstGeom>
          <a:noFill/>
          <a:ln>
            <a:solidFill>
              <a:schemeClr val="tx2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27AFAC9-2CE7-3E4A-9FB1-D057921606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4363" y="2516932"/>
            <a:ext cx="769690" cy="80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5425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2E344-4266-0E4A-864C-63182215B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707" y="242793"/>
            <a:ext cx="9601200" cy="1485900"/>
          </a:xfrm>
        </p:spPr>
        <p:txBody>
          <a:bodyPr>
            <a:normAutofit/>
          </a:bodyPr>
          <a:lstStyle/>
          <a:p>
            <a:r>
              <a:rPr lang="en-US" sz="4800" b="1" dirty="0"/>
              <a:t>Motivation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7CC088-7BE2-4047-AC64-0A7773505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1540" y="1532436"/>
            <a:ext cx="842532" cy="6392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CF97C4-0900-BD4A-8EA8-D4306E300F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7524" y="2540250"/>
            <a:ext cx="436274" cy="809935"/>
          </a:xfrm>
          <a:prstGeom prst="rect">
            <a:avLst/>
          </a:prstGeom>
        </p:spPr>
      </p:pic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D22B456E-9C0B-0C4D-BDF1-7EE0DBFAFE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796544" y="1850065"/>
            <a:ext cx="6974957" cy="4125433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8F9AC0-AF9A-1943-B76A-C27E501644F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7" b="9019"/>
          <a:stretch/>
        </p:blipFill>
        <p:spPr>
          <a:xfrm>
            <a:off x="1586334" y="3887230"/>
            <a:ext cx="2008329" cy="256560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D2FA74E-EE1A-0F40-948B-4CE3B26C97A0}"/>
              </a:ext>
            </a:extLst>
          </p:cNvPr>
          <p:cNvSpPr/>
          <p:nvPr/>
        </p:nvSpPr>
        <p:spPr>
          <a:xfrm>
            <a:off x="1046070" y="2170918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Motion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760B45-4776-6147-8D6A-9089E2632D85}"/>
              </a:ext>
            </a:extLst>
          </p:cNvPr>
          <p:cNvSpPr txBox="1"/>
          <p:nvPr/>
        </p:nvSpPr>
        <p:spPr>
          <a:xfrm>
            <a:off x="3252795" y="2170918"/>
            <a:ext cx="848948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Switch</a:t>
            </a:r>
            <a:endParaRPr kumimoji="0" lang="en-US" sz="20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F4B0F6-4BAC-1746-B910-4019A128D644}"/>
              </a:ext>
            </a:extLst>
          </p:cNvPr>
          <p:cNvSpPr txBox="1"/>
          <p:nvPr/>
        </p:nvSpPr>
        <p:spPr>
          <a:xfrm>
            <a:off x="2363173" y="2116824"/>
            <a:ext cx="563614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Hub</a:t>
            </a:r>
            <a:endParaRPr kumimoji="0" lang="en-US" sz="20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40D5873-A806-6844-AD53-DA5C6FC0C37F}"/>
              </a:ext>
            </a:extLst>
          </p:cNvPr>
          <p:cNvCxnSpPr/>
          <p:nvPr/>
        </p:nvCxnSpPr>
        <p:spPr>
          <a:xfrm>
            <a:off x="3217242" y="1826920"/>
            <a:ext cx="499162" cy="325328"/>
          </a:xfrm>
          <a:prstGeom prst="straightConnector1">
            <a:avLst/>
          </a:prstGeom>
          <a:ln w="254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6541585-7EE3-5245-8B94-8B5D736ABCEB}"/>
              </a:ext>
            </a:extLst>
          </p:cNvPr>
          <p:cNvSpPr txBox="1"/>
          <p:nvPr/>
        </p:nvSpPr>
        <p:spPr>
          <a:xfrm>
            <a:off x="1974466" y="6452833"/>
            <a:ext cx="1232067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SmartApp</a:t>
            </a:r>
            <a:endParaRPr kumimoji="0" lang="en-US" sz="20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65679A3C-5C18-5148-9EEA-06822D5BCF7A}"/>
              </a:ext>
            </a:extLst>
          </p:cNvPr>
          <p:cNvSpPr/>
          <p:nvPr/>
        </p:nvSpPr>
        <p:spPr>
          <a:xfrm>
            <a:off x="862549" y="1456462"/>
            <a:ext cx="3433003" cy="2007213"/>
          </a:xfrm>
          <a:prstGeom prst="roundRect">
            <a:avLst>
              <a:gd name="adj" fmla="val 14136"/>
            </a:avLst>
          </a:prstGeom>
          <a:noFill/>
          <a:ln>
            <a:solidFill>
              <a:schemeClr val="tx2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CB5661A-EE5E-7440-B927-A6495194F5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6070" y="2558837"/>
            <a:ext cx="769690" cy="809935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24DB5C2-D588-5F42-9E78-5DE28856769D}"/>
              </a:ext>
            </a:extLst>
          </p:cNvPr>
          <p:cNvCxnSpPr/>
          <p:nvPr/>
        </p:nvCxnSpPr>
        <p:spPr>
          <a:xfrm flipV="1">
            <a:off x="1512652" y="1787141"/>
            <a:ext cx="499162" cy="325328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8E654D52-BE8C-4641-8004-2B080F3CF80D}"/>
              </a:ext>
            </a:extLst>
          </p:cNvPr>
          <p:cNvSpPr/>
          <p:nvPr/>
        </p:nvSpPr>
        <p:spPr>
          <a:xfrm>
            <a:off x="5225823" y="1891576"/>
            <a:ext cx="870177" cy="792995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B0D5043C-34E9-754A-B41A-8BF9CBFA294F}"/>
              </a:ext>
            </a:extLst>
          </p:cNvPr>
          <p:cNvSpPr/>
          <p:nvPr/>
        </p:nvSpPr>
        <p:spPr>
          <a:xfrm>
            <a:off x="8672096" y="1949805"/>
            <a:ext cx="870177" cy="792995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99777DFF-CA5F-A44C-A1CD-ED769EA777D8}"/>
              </a:ext>
            </a:extLst>
          </p:cNvPr>
          <p:cNvSpPr/>
          <p:nvPr/>
        </p:nvSpPr>
        <p:spPr>
          <a:xfrm>
            <a:off x="7969820" y="4333996"/>
            <a:ext cx="1897194" cy="792995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1749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2E344-4266-0E4A-864C-63182215B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707" y="242793"/>
            <a:ext cx="9601200" cy="1485900"/>
          </a:xfrm>
        </p:spPr>
        <p:txBody>
          <a:bodyPr>
            <a:normAutofit/>
          </a:bodyPr>
          <a:lstStyle/>
          <a:p>
            <a:r>
              <a:rPr lang="en-US" sz="4800" b="1" dirty="0"/>
              <a:t>Motivation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7CC088-7BE2-4047-AC64-0A7773505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1540" y="1532436"/>
            <a:ext cx="842532" cy="639264"/>
          </a:xfrm>
          <a:prstGeom prst="rect">
            <a:avLst/>
          </a:prstGeom>
        </p:spPr>
      </p:pic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D22B456E-9C0B-0C4D-BDF1-7EE0DBFAFE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96544" y="1850065"/>
            <a:ext cx="6974957" cy="4125433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8F9AC0-AF9A-1943-B76A-C27E501644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7" b="9019"/>
          <a:stretch/>
        </p:blipFill>
        <p:spPr>
          <a:xfrm>
            <a:off x="1586334" y="3887230"/>
            <a:ext cx="2008329" cy="256560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D2FA74E-EE1A-0F40-948B-4CE3B26C97A0}"/>
              </a:ext>
            </a:extLst>
          </p:cNvPr>
          <p:cNvSpPr/>
          <p:nvPr/>
        </p:nvSpPr>
        <p:spPr>
          <a:xfrm>
            <a:off x="1046070" y="2170918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Motion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760B45-4776-6147-8D6A-9089E2632D85}"/>
              </a:ext>
            </a:extLst>
          </p:cNvPr>
          <p:cNvSpPr txBox="1"/>
          <p:nvPr/>
        </p:nvSpPr>
        <p:spPr>
          <a:xfrm>
            <a:off x="3252795" y="2170918"/>
            <a:ext cx="848948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Switch</a:t>
            </a:r>
            <a:endParaRPr kumimoji="0" lang="en-US" sz="20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F4B0F6-4BAC-1746-B910-4019A128D644}"/>
              </a:ext>
            </a:extLst>
          </p:cNvPr>
          <p:cNvSpPr txBox="1"/>
          <p:nvPr/>
        </p:nvSpPr>
        <p:spPr>
          <a:xfrm>
            <a:off x="2363173" y="2116824"/>
            <a:ext cx="563614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Hub</a:t>
            </a:r>
            <a:endParaRPr kumimoji="0" lang="en-US" sz="20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943A316-E5A2-7E40-B64D-40C23CE97789}"/>
              </a:ext>
            </a:extLst>
          </p:cNvPr>
          <p:cNvCxnSpPr/>
          <p:nvPr/>
        </p:nvCxnSpPr>
        <p:spPr>
          <a:xfrm flipV="1">
            <a:off x="1564472" y="1856324"/>
            <a:ext cx="499162" cy="325328"/>
          </a:xfrm>
          <a:prstGeom prst="straightConnector1">
            <a:avLst/>
          </a:prstGeom>
          <a:ln w="254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6541585-7EE3-5245-8B94-8B5D736ABCEB}"/>
              </a:ext>
            </a:extLst>
          </p:cNvPr>
          <p:cNvSpPr txBox="1"/>
          <p:nvPr/>
        </p:nvSpPr>
        <p:spPr>
          <a:xfrm>
            <a:off x="1974466" y="6452833"/>
            <a:ext cx="1232067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SmartApp</a:t>
            </a:r>
            <a:endParaRPr kumimoji="0" lang="en-US" sz="20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65679A3C-5C18-5148-9EEA-06822D5BCF7A}"/>
              </a:ext>
            </a:extLst>
          </p:cNvPr>
          <p:cNvSpPr/>
          <p:nvPr/>
        </p:nvSpPr>
        <p:spPr>
          <a:xfrm>
            <a:off x="862549" y="1456462"/>
            <a:ext cx="3433003" cy="2007213"/>
          </a:xfrm>
          <a:prstGeom prst="roundRect">
            <a:avLst>
              <a:gd name="adj" fmla="val 14136"/>
            </a:avLst>
          </a:prstGeom>
          <a:noFill/>
          <a:ln>
            <a:solidFill>
              <a:schemeClr val="tx2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27AFAC9-2CE7-3E4A-9FB1-D057921606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363" y="2516932"/>
            <a:ext cx="769690" cy="80993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BAB02C0-A3FC-B14E-BD9C-D4BDB2F2E0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8267" y="2493393"/>
            <a:ext cx="436274" cy="809935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2A0B911-441A-8648-B458-3031F3F40FBA}"/>
              </a:ext>
            </a:extLst>
          </p:cNvPr>
          <p:cNvCxnSpPr/>
          <p:nvPr/>
        </p:nvCxnSpPr>
        <p:spPr>
          <a:xfrm>
            <a:off x="3190650" y="1826920"/>
            <a:ext cx="499162" cy="325328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0BBF1945-55C2-CC48-8021-9227531F997A}"/>
              </a:ext>
            </a:extLst>
          </p:cNvPr>
          <p:cNvSpPr/>
          <p:nvPr/>
        </p:nvSpPr>
        <p:spPr>
          <a:xfrm>
            <a:off x="7593569" y="1945856"/>
            <a:ext cx="870177" cy="792995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B80723CB-F55D-3B40-91E5-427789CAE7BF}"/>
              </a:ext>
            </a:extLst>
          </p:cNvPr>
          <p:cNvSpPr/>
          <p:nvPr/>
        </p:nvSpPr>
        <p:spPr>
          <a:xfrm>
            <a:off x="10627528" y="1974474"/>
            <a:ext cx="870177" cy="792995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5D32E65A-18EA-AF4D-A667-F07B8FBD8E40}"/>
              </a:ext>
            </a:extLst>
          </p:cNvPr>
          <p:cNvSpPr/>
          <p:nvPr/>
        </p:nvSpPr>
        <p:spPr>
          <a:xfrm>
            <a:off x="9122735" y="4377036"/>
            <a:ext cx="1939881" cy="792995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1745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2E344-4266-0E4A-864C-63182215B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707" y="242793"/>
            <a:ext cx="9601200" cy="1485900"/>
          </a:xfrm>
        </p:spPr>
        <p:txBody>
          <a:bodyPr>
            <a:normAutofit/>
          </a:bodyPr>
          <a:lstStyle/>
          <a:p>
            <a:r>
              <a:rPr lang="en-US" sz="4800" b="1" dirty="0"/>
              <a:t>Motivation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7CC088-7BE2-4047-AC64-0A7773505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1540" y="1532436"/>
            <a:ext cx="842532" cy="639264"/>
          </a:xfrm>
          <a:prstGeom prst="rect">
            <a:avLst/>
          </a:prstGeom>
        </p:spPr>
      </p:pic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D22B456E-9C0B-0C4D-BDF1-7EE0DBFAFE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96544" y="1850065"/>
            <a:ext cx="6974957" cy="4125433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8F9AC0-AF9A-1943-B76A-C27E501644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7" b="9019"/>
          <a:stretch/>
        </p:blipFill>
        <p:spPr>
          <a:xfrm>
            <a:off x="1586334" y="3887230"/>
            <a:ext cx="2008329" cy="256560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D2FA74E-EE1A-0F40-948B-4CE3B26C97A0}"/>
              </a:ext>
            </a:extLst>
          </p:cNvPr>
          <p:cNvSpPr/>
          <p:nvPr/>
        </p:nvSpPr>
        <p:spPr>
          <a:xfrm>
            <a:off x="1046070" y="2170918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Motion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760B45-4776-6147-8D6A-9089E2632D85}"/>
              </a:ext>
            </a:extLst>
          </p:cNvPr>
          <p:cNvSpPr txBox="1"/>
          <p:nvPr/>
        </p:nvSpPr>
        <p:spPr>
          <a:xfrm>
            <a:off x="3252795" y="2170918"/>
            <a:ext cx="848948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Switch</a:t>
            </a:r>
            <a:endParaRPr kumimoji="0" lang="en-US" sz="20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F4B0F6-4BAC-1746-B910-4019A128D644}"/>
              </a:ext>
            </a:extLst>
          </p:cNvPr>
          <p:cNvSpPr txBox="1"/>
          <p:nvPr/>
        </p:nvSpPr>
        <p:spPr>
          <a:xfrm>
            <a:off x="2363173" y="2116824"/>
            <a:ext cx="563614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Hub</a:t>
            </a:r>
            <a:endParaRPr kumimoji="0" lang="en-US" sz="20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6541585-7EE3-5245-8B94-8B5D736ABCEB}"/>
              </a:ext>
            </a:extLst>
          </p:cNvPr>
          <p:cNvSpPr txBox="1"/>
          <p:nvPr/>
        </p:nvSpPr>
        <p:spPr>
          <a:xfrm>
            <a:off x="1974466" y="6452833"/>
            <a:ext cx="1232067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SmartApp</a:t>
            </a:r>
            <a:endParaRPr kumimoji="0" lang="en-US" sz="20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65679A3C-5C18-5148-9EEA-06822D5BCF7A}"/>
              </a:ext>
            </a:extLst>
          </p:cNvPr>
          <p:cNvSpPr/>
          <p:nvPr/>
        </p:nvSpPr>
        <p:spPr>
          <a:xfrm>
            <a:off x="862549" y="1456462"/>
            <a:ext cx="3433003" cy="2007213"/>
          </a:xfrm>
          <a:prstGeom prst="roundRect">
            <a:avLst>
              <a:gd name="adj" fmla="val 14136"/>
            </a:avLst>
          </a:prstGeom>
          <a:noFill/>
          <a:ln>
            <a:solidFill>
              <a:schemeClr val="tx2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CB5661A-EE5E-7440-B927-A6495194F5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6070" y="2558837"/>
            <a:ext cx="769690" cy="809935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24DB5C2-D588-5F42-9E78-5DE28856769D}"/>
              </a:ext>
            </a:extLst>
          </p:cNvPr>
          <p:cNvCxnSpPr/>
          <p:nvPr/>
        </p:nvCxnSpPr>
        <p:spPr>
          <a:xfrm flipV="1">
            <a:off x="1512652" y="1787141"/>
            <a:ext cx="499162" cy="325328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8E654D52-BE8C-4641-8004-2B080F3CF80D}"/>
              </a:ext>
            </a:extLst>
          </p:cNvPr>
          <p:cNvSpPr/>
          <p:nvPr/>
        </p:nvSpPr>
        <p:spPr>
          <a:xfrm>
            <a:off x="5225823" y="1891576"/>
            <a:ext cx="870177" cy="792995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B0D5043C-34E9-754A-B41A-8BF9CBFA294F}"/>
              </a:ext>
            </a:extLst>
          </p:cNvPr>
          <p:cNvSpPr/>
          <p:nvPr/>
        </p:nvSpPr>
        <p:spPr>
          <a:xfrm>
            <a:off x="8672096" y="1949805"/>
            <a:ext cx="870177" cy="792995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6" name="TextBox 8">
            <a:extLst>
              <a:ext uri="{FF2B5EF4-FFF2-40B4-BE49-F238E27FC236}">
                <a16:creationId xmlns:a16="http://schemas.microsoft.com/office/drawing/2014/main" id="{F2D64A1A-869F-8046-AD60-49CABFFAD9F1}"/>
              </a:ext>
            </a:extLst>
          </p:cNvPr>
          <p:cNvSpPr txBox="1"/>
          <p:nvPr/>
        </p:nvSpPr>
        <p:spPr>
          <a:xfrm>
            <a:off x="6357702" y="1043707"/>
            <a:ext cx="1255210" cy="8371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algn="ctr" defTabSz="9144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</a:pPr>
            <a:r>
              <a:rPr lang="en-US" sz="3200" dirty="0">
                <a:solidFill>
                  <a:srgbClr val="FF0000"/>
                </a:solidFill>
                <a:cs typeface="Arial" panose="020B0604020202020204" pitchFamily="34" charset="0"/>
              </a:rPr>
              <a:t>similar</a:t>
            </a:r>
            <a:endParaRPr lang="en-US" sz="2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cxnSp>
        <p:nvCxnSpPr>
          <p:cNvPr id="27" name="Straight Arrow Connector 18">
            <a:extLst>
              <a:ext uri="{FF2B5EF4-FFF2-40B4-BE49-F238E27FC236}">
                <a16:creationId xmlns:a16="http://schemas.microsoft.com/office/drawing/2014/main" id="{866839A2-3A6B-6243-AFC3-BA4C66EDD59E}"/>
              </a:ext>
            </a:extLst>
          </p:cNvPr>
          <p:cNvCxnSpPr/>
          <p:nvPr/>
        </p:nvCxnSpPr>
        <p:spPr>
          <a:xfrm flipV="1">
            <a:off x="5834299" y="1483320"/>
            <a:ext cx="499162" cy="325328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18">
            <a:extLst>
              <a:ext uri="{FF2B5EF4-FFF2-40B4-BE49-F238E27FC236}">
                <a16:creationId xmlns:a16="http://schemas.microsoft.com/office/drawing/2014/main" id="{357F9D4C-A5EC-B74A-8365-141115776DB1}"/>
              </a:ext>
            </a:extLst>
          </p:cNvPr>
          <p:cNvCxnSpPr>
            <a:cxnSpLocks/>
            <a:endCxn id="26" idx="3"/>
          </p:cNvCxnSpPr>
          <p:nvPr/>
        </p:nvCxnSpPr>
        <p:spPr>
          <a:xfrm flipH="1" flipV="1">
            <a:off x="7612912" y="1462282"/>
            <a:ext cx="1328770" cy="429294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D3FFE2D-9A7E-9248-A31F-B05B05C3F31D}"/>
              </a:ext>
            </a:extLst>
          </p:cNvPr>
          <p:cNvCxnSpPr/>
          <p:nvPr/>
        </p:nvCxnSpPr>
        <p:spPr>
          <a:xfrm>
            <a:off x="3177142" y="1787141"/>
            <a:ext cx="499162" cy="325328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583BFA6A-5A51-FF4B-8561-9AAE60094D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6723" y="2516932"/>
            <a:ext cx="436274" cy="80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013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2E344-4266-0E4A-864C-63182215B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707" y="242793"/>
            <a:ext cx="9601200" cy="1485900"/>
          </a:xfrm>
        </p:spPr>
        <p:txBody>
          <a:bodyPr>
            <a:normAutofit/>
          </a:bodyPr>
          <a:lstStyle/>
          <a:p>
            <a:r>
              <a:rPr lang="en-US" sz="4800" b="1" dirty="0"/>
              <a:t>Motivation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7CC088-7BE2-4047-AC64-0A7773505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1540" y="1532436"/>
            <a:ext cx="842532" cy="639264"/>
          </a:xfrm>
          <a:prstGeom prst="rect">
            <a:avLst/>
          </a:prstGeom>
        </p:spPr>
      </p:pic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D22B456E-9C0B-0C4D-BDF1-7EE0DBFAFE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96544" y="1850065"/>
            <a:ext cx="6974957" cy="4125433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8F9AC0-AF9A-1943-B76A-C27E501644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7" b="9019"/>
          <a:stretch/>
        </p:blipFill>
        <p:spPr>
          <a:xfrm>
            <a:off x="1586334" y="3887230"/>
            <a:ext cx="2008329" cy="256560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D2FA74E-EE1A-0F40-948B-4CE3B26C97A0}"/>
              </a:ext>
            </a:extLst>
          </p:cNvPr>
          <p:cNvSpPr/>
          <p:nvPr/>
        </p:nvSpPr>
        <p:spPr>
          <a:xfrm>
            <a:off x="1046070" y="2170918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Motion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760B45-4776-6147-8D6A-9089E2632D85}"/>
              </a:ext>
            </a:extLst>
          </p:cNvPr>
          <p:cNvSpPr txBox="1"/>
          <p:nvPr/>
        </p:nvSpPr>
        <p:spPr>
          <a:xfrm>
            <a:off x="3252795" y="2170918"/>
            <a:ext cx="848948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Switch</a:t>
            </a:r>
            <a:endParaRPr kumimoji="0" lang="en-US" sz="20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F4B0F6-4BAC-1746-B910-4019A128D644}"/>
              </a:ext>
            </a:extLst>
          </p:cNvPr>
          <p:cNvSpPr txBox="1"/>
          <p:nvPr/>
        </p:nvSpPr>
        <p:spPr>
          <a:xfrm>
            <a:off x="2363173" y="2116824"/>
            <a:ext cx="563614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Hub</a:t>
            </a:r>
            <a:endParaRPr kumimoji="0" lang="en-US" sz="20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6541585-7EE3-5245-8B94-8B5D736ABCEB}"/>
              </a:ext>
            </a:extLst>
          </p:cNvPr>
          <p:cNvSpPr txBox="1"/>
          <p:nvPr/>
        </p:nvSpPr>
        <p:spPr>
          <a:xfrm>
            <a:off x="1974466" y="6452833"/>
            <a:ext cx="1232067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SmartApp</a:t>
            </a:r>
            <a:endParaRPr kumimoji="0" lang="en-US" sz="20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65679A3C-5C18-5148-9EEA-06822D5BCF7A}"/>
              </a:ext>
            </a:extLst>
          </p:cNvPr>
          <p:cNvSpPr/>
          <p:nvPr/>
        </p:nvSpPr>
        <p:spPr>
          <a:xfrm>
            <a:off x="862549" y="1456462"/>
            <a:ext cx="3433003" cy="2007213"/>
          </a:xfrm>
          <a:prstGeom prst="roundRect">
            <a:avLst>
              <a:gd name="adj" fmla="val 14136"/>
            </a:avLst>
          </a:prstGeom>
          <a:noFill/>
          <a:ln>
            <a:solidFill>
              <a:schemeClr val="tx2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CB5661A-EE5E-7440-B927-A6495194F5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6070" y="2558837"/>
            <a:ext cx="769690" cy="809935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24DB5C2-D588-5F42-9E78-5DE28856769D}"/>
              </a:ext>
            </a:extLst>
          </p:cNvPr>
          <p:cNvCxnSpPr/>
          <p:nvPr/>
        </p:nvCxnSpPr>
        <p:spPr>
          <a:xfrm flipV="1">
            <a:off x="1512652" y="1787141"/>
            <a:ext cx="499162" cy="325328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8E654D52-BE8C-4641-8004-2B080F3CF80D}"/>
              </a:ext>
            </a:extLst>
          </p:cNvPr>
          <p:cNvSpPr/>
          <p:nvPr/>
        </p:nvSpPr>
        <p:spPr>
          <a:xfrm>
            <a:off x="5225823" y="1891576"/>
            <a:ext cx="870177" cy="792995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B0D5043C-34E9-754A-B41A-8BF9CBFA294F}"/>
              </a:ext>
            </a:extLst>
          </p:cNvPr>
          <p:cNvSpPr/>
          <p:nvPr/>
        </p:nvSpPr>
        <p:spPr>
          <a:xfrm>
            <a:off x="7570382" y="1949805"/>
            <a:ext cx="870177" cy="792995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6" name="TextBox 8">
            <a:extLst>
              <a:ext uri="{FF2B5EF4-FFF2-40B4-BE49-F238E27FC236}">
                <a16:creationId xmlns:a16="http://schemas.microsoft.com/office/drawing/2014/main" id="{F2D64A1A-869F-8046-AD60-49CABFFAD9F1}"/>
              </a:ext>
            </a:extLst>
          </p:cNvPr>
          <p:cNvSpPr txBox="1"/>
          <p:nvPr/>
        </p:nvSpPr>
        <p:spPr>
          <a:xfrm>
            <a:off x="6357702" y="1043707"/>
            <a:ext cx="1538748" cy="8371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algn="ctr" defTabSz="9144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</a:pPr>
            <a:r>
              <a:rPr lang="en-US" sz="3200" dirty="0">
                <a:solidFill>
                  <a:srgbClr val="FF0000"/>
                </a:solidFill>
                <a:cs typeface="Arial" panose="020B0604020202020204" pitchFamily="34" charset="0"/>
              </a:rPr>
              <a:t>different</a:t>
            </a:r>
            <a:endParaRPr lang="en-US" sz="2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cxnSp>
        <p:nvCxnSpPr>
          <p:cNvPr id="27" name="Straight Arrow Connector 18">
            <a:extLst>
              <a:ext uri="{FF2B5EF4-FFF2-40B4-BE49-F238E27FC236}">
                <a16:creationId xmlns:a16="http://schemas.microsoft.com/office/drawing/2014/main" id="{866839A2-3A6B-6243-AFC3-BA4C66EDD59E}"/>
              </a:ext>
            </a:extLst>
          </p:cNvPr>
          <p:cNvCxnSpPr/>
          <p:nvPr/>
        </p:nvCxnSpPr>
        <p:spPr>
          <a:xfrm flipV="1">
            <a:off x="5834299" y="1483320"/>
            <a:ext cx="499162" cy="325328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18">
            <a:extLst>
              <a:ext uri="{FF2B5EF4-FFF2-40B4-BE49-F238E27FC236}">
                <a16:creationId xmlns:a16="http://schemas.microsoft.com/office/drawing/2014/main" id="{357F9D4C-A5EC-B74A-8365-141115776DB1}"/>
              </a:ext>
            </a:extLst>
          </p:cNvPr>
          <p:cNvCxnSpPr>
            <a:cxnSpLocks/>
            <a:endCxn id="26" idx="3"/>
          </p:cNvCxnSpPr>
          <p:nvPr/>
        </p:nvCxnSpPr>
        <p:spPr>
          <a:xfrm flipH="1" flipV="1">
            <a:off x="7896450" y="1462282"/>
            <a:ext cx="175055" cy="346366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D3FFE2D-9A7E-9248-A31F-B05B05C3F31D}"/>
              </a:ext>
            </a:extLst>
          </p:cNvPr>
          <p:cNvCxnSpPr/>
          <p:nvPr/>
        </p:nvCxnSpPr>
        <p:spPr>
          <a:xfrm>
            <a:off x="3177142" y="1787141"/>
            <a:ext cx="499162" cy="325328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2" name="Picture 3">
            <a:extLst>
              <a:ext uri="{FF2B5EF4-FFF2-40B4-BE49-F238E27FC236}">
                <a16:creationId xmlns:a16="http://schemas.microsoft.com/office/drawing/2014/main" id="{A9BA4274-954B-F944-958A-61A64F0687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6723" y="2558837"/>
            <a:ext cx="436274" cy="80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252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2E344-4266-0E4A-864C-63182215B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707" y="242793"/>
            <a:ext cx="9601200" cy="1485900"/>
          </a:xfrm>
        </p:spPr>
        <p:txBody>
          <a:bodyPr>
            <a:normAutofit/>
          </a:bodyPr>
          <a:lstStyle/>
          <a:p>
            <a:r>
              <a:rPr lang="en-US" sz="4800" b="1" dirty="0"/>
              <a:t>Motivation</a:t>
            </a:r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D22B456E-9C0B-0C4D-BDF1-7EE0DBFAFE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96544" y="1850065"/>
            <a:ext cx="6974957" cy="4125433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8F9AC0-AF9A-1943-B76A-C27E501644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7" b="9019"/>
          <a:stretch/>
        </p:blipFill>
        <p:spPr>
          <a:xfrm>
            <a:off x="978195" y="1382234"/>
            <a:ext cx="3296093" cy="486971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6541585-7EE3-5245-8B94-8B5D736ABCEB}"/>
              </a:ext>
            </a:extLst>
          </p:cNvPr>
          <p:cNvSpPr txBox="1"/>
          <p:nvPr/>
        </p:nvSpPr>
        <p:spPr>
          <a:xfrm>
            <a:off x="1974466" y="6452833"/>
            <a:ext cx="1232067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SmartApp</a:t>
            </a:r>
            <a:endParaRPr kumimoji="0" lang="en-US" sz="20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21F251EE-6F04-7147-A0CA-E924538C31D9}"/>
              </a:ext>
            </a:extLst>
          </p:cNvPr>
          <p:cNvSpPr/>
          <p:nvPr/>
        </p:nvSpPr>
        <p:spPr>
          <a:xfrm>
            <a:off x="818707" y="1040037"/>
            <a:ext cx="3668233" cy="5412796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cxnSp>
        <p:nvCxnSpPr>
          <p:cNvPr id="19" name="连接符: 曲线 5">
            <a:extLst>
              <a:ext uri="{FF2B5EF4-FFF2-40B4-BE49-F238E27FC236}">
                <a16:creationId xmlns:a16="http://schemas.microsoft.com/office/drawing/2014/main" id="{0E878F07-B9A2-744C-BED5-AEDC76C687A2}"/>
              </a:ext>
            </a:extLst>
          </p:cNvPr>
          <p:cNvCxnSpPr>
            <a:cxnSpLocks/>
          </p:cNvCxnSpPr>
          <p:nvPr/>
        </p:nvCxnSpPr>
        <p:spPr>
          <a:xfrm flipV="1">
            <a:off x="4360608" y="5374212"/>
            <a:ext cx="3621549" cy="852450"/>
          </a:xfrm>
          <a:prstGeom prst="curvedConnector3">
            <a:avLst>
              <a:gd name="adj1" fmla="val 100498"/>
            </a:avLst>
          </a:prstGeom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881BE2F4-8BFD-1C4F-AA24-F9941D9DA2F1}"/>
              </a:ext>
            </a:extLst>
          </p:cNvPr>
          <p:cNvSpPr/>
          <p:nvPr/>
        </p:nvSpPr>
        <p:spPr>
          <a:xfrm>
            <a:off x="7274996" y="4150369"/>
            <a:ext cx="4496505" cy="1223843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1" name="文本框 1">
            <a:extLst>
              <a:ext uri="{FF2B5EF4-FFF2-40B4-BE49-F238E27FC236}">
                <a16:creationId xmlns:a16="http://schemas.microsoft.com/office/drawing/2014/main" id="{E13FFFB8-35DB-854B-AB89-D6C8ED2E016E}"/>
              </a:ext>
            </a:extLst>
          </p:cNvPr>
          <p:cNvSpPr txBox="1"/>
          <p:nvPr/>
        </p:nvSpPr>
        <p:spPr>
          <a:xfrm>
            <a:off x="4757012" y="1137238"/>
            <a:ext cx="2677975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2400" dirty="0">
                <a:solidFill>
                  <a:srgbClr val="FF0000"/>
                </a:solidFill>
              </a:rPr>
              <a:t>Another observation</a:t>
            </a: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sym typeface="Calibri"/>
            </a:endParaRPr>
          </a:p>
        </p:txBody>
      </p:sp>
      <p:sp>
        <p:nvSpPr>
          <p:cNvPr id="25" name="文本框 16">
            <a:extLst>
              <a:ext uri="{FF2B5EF4-FFF2-40B4-BE49-F238E27FC236}">
                <a16:creationId xmlns:a16="http://schemas.microsoft.com/office/drawing/2014/main" id="{936C0FE1-3171-A941-B9D8-BED16D5A273B}"/>
              </a:ext>
            </a:extLst>
          </p:cNvPr>
          <p:cNvSpPr txBox="1"/>
          <p:nvPr/>
        </p:nvSpPr>
        <p:spPr>
          <a:xfrm>
            <a:off x="5430047" y="6189985"/>
            <a:ext cx="303384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Working logic 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Wingdings" panose="05000000000000000000" pitchFamily="2" charset="2"/>
              </a:rPr>
              <a:t> state machine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cxnSp>
        <p:nvCxnSpPr>
          <p:cNvPr id="26" name="直接箭头连接符 2">
            <a:extLst>
              <a:ext uri="{FF2B5EF4-FFF2-40B4-BE49-F238E27FC236}">
                <a16:creationId xmlns:a16="http://schemas.microsoft.com/office/drawing/2014/main" id="{12B9329F-80B3-9244-8FBE-27E5C835FB30}"/>
              </a:ext>
            </a:extLst>
          </p:cNvPr>
          <p:cNvCxnSpPr>
            <a:cxnSpLocks/>
          </p:cNvCxnSpPr>
          <p:nvPr/>
        </p:nvCxnSpPr>
        <p:spPr>
          <a:xfrm>
            <a:off x="5619307" y="2686738"/>
            <a:ext cx="2142460" cy="1463631"/>
          </a:xfrm>
          <a:prstGeom prst="straightConnector1">
            <a:avLst/>
          </a:prstGeom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7" name="直接箭头连接符 10">
            <a:extLst>
              <a:ext uri="{FF2B5EF4-FFF2-40B4-BE49-F238E27FC236}">
                <a16:creationId xmlns:a16="http://schemas.microsoft.com/office/drawing/2014/main" id="{66A97F1F-8ADC-C140-941D-6F3CB0B472E9}"/>
              </a:ext>
            </a:extLst>
          </p:cNvPr>
          <p:cNvCxnSpPr>
            <a:cxnSpLocks/>
          </p:cNvCxnSpPr>
          <p:nvPr/>
        </p:nvCxnSpPr>
        <p:spPr>
          <a:xfrm>
            <a:off x="8071372" y="2623138"/>
            <a:ext cx="2168847" cy="2418421"/>
          </a:xfrm>
          <a:prstGeom prst="straightConnector1">
            <a:avLst/>
          </a:prstGeom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0" name="文本框 21">
            <a:extLst>
              <a:ext uri="{FF2B5EF4-FFF2-40B4-BE49-F238E27FC236}">
                <a16:creationId xmlns:a16="http://schemas.microsoft.com/office/drawing/2014/main" id="{560A5435-F204-F044-9929-DDD7871AB291}"/>
              </a:ext>
            </a:extLst>
          </p:cNvPr>
          <p:cNvSpPr txBox="1"/>
          <p:nvPr/>
        </p:nvSpPr>
        <p:spPr>
          <a:xfrm>
            <a:off x="8896656" y="2623138"/>
            <a:ext cx="234615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Traffic 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Wingdings" panose="05000000000000000000" pitchFamily="2" charset="2"/>
              </a:rPr>
              <a:t> state machine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741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5" grpId="0"/>
      <p:bldP spid="3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9A545-B578-D942-A3AF-F9CB4AEE4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7667" y="115194"/>
            <a:ext cx="9601200" cy="1485900"/>
          </a:xfrm>
        </p:spPr>
        <p:txBody>
          <a:bodyPr>
            <a:normAutofit/>
          </a:bodyPr>
          <a:lstStyle/>
          <a:p>
            <a:r>
              <a:rPr lang="en-US" sz="4800" b="1" dirty="0"/>
              <a:t>Basic Idea of </a:t>
            </a:r>
            <a:r>
              <a:rPr lang="en-US" sz="4800" b="1" dirty="0" err="1"/>
              <a:t>HoMonit</a:t>
            </a:r>
            <a:endParaRPr lang="en-US" sz="48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6A1B29-BC5F-304D-AA3A-5576AA3DF9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021" y="858145"/>
            <a:ext cx="3830810" cy="3288554"/>
          </a:xfrm>
          <a:prstGeom prst="rect">
            <a:avLst/>
          </a:prstGeom>
        </p:spPr>
      </p:pic>
      <p:grpSp>
        <p:nvGrpSpPr>
          <p:cNvPr id="5" name="组合 11">
            <a:extLst>
              <a:ext uri="{FF2B5EF4-FFF2-40B4-BE49-F238E27FC236}">
                <a16:creationId xmlns:a16="http://schemas.microsoft.com/office/drawing/2014/main" id="{6D51BFA6-D890-4044-B833-EC8F9BA42A6A}"/>
              </a:ext>
            </a:extLst>
          </p:cNvPr>
          <p:cNvGrpSpPr/>
          <p:nvPr/>
        </p:nvGrpSpPr>
        <p:grpSpPr>
          <a:xfrm>
            <a:off x="5220923" y="858144"/>
            <a:ext cx="5807889" cy="2106582"/>
            <a:chOff x="3784170" y="1124693"/>
            <a:chExt cx="4737759" cy="1645824"/>
          </a:xfrm>
        </p:grpSpPr>
        <p:pic>
          <p:nvPicPr>
            <p:cNvPr id="6" name="Image" descr="Image">
              <a:extLst>
                <a:ext uri="{FF2B5EF4-FFF2-40B4-BE49-F238E27FC236}">
                  <a16:creationId xmlns:a16="http://schemas.microsoft.com/office/drawing/2014/main" id="{026F47F5-BC63-5D44-B9DD-21C87B8138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/>
            </a:blip>
            <a:srcRect b="43447"/>
            <a:stretch/>
          </p:blipFill>
          <p:spPr>
            <a:xfrm>
              <a:off x="3784170" y="1124693"/>
              <a:ext cx="4737759" cy="1645824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" name="文本框 7">
              <a:extLst>
                <a:ext uri="{FF2B5EF4-FFF2-40B4-BE49-F238E27FC236}">
                  <a16:creationId xmlns:a16="http://schemas.microsoft.com/office/drawing/2014/main" id="{7074C743-464E-124D-A81E-FC54BBE9672E}"/>
                </a:ext>
              </a:extLst>
            </p:cNvPr>
            <p:cNvSpPr txBox="1"/>
            <p:nvPr/>
          </p:nvSpPr>
          <p:spPr>
            <a:xfrm>
              <a:off x="4793919" y="1425766"/>
              <a:ext cx="693458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1800" b="0" i="0" u="none" strike="noStrike" cap="none" spc="0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sniffer</a:t>
              </a:r>
              <a:endPara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</p:grpSp>
      <p:grpSp>
        <p:nvGrpSpPr>
          <p:cNvPr id="8" name="组合 10">
            <a:extLst>
              <a:ext uri="{FF2B5EF4-FFF2-40B4-BE49-F238E27FC236}">
                <a16:creationId xmlns:a16="http://schemas.microsoft.com/office/drawing/2014/main" id="{E5BFD36A-FE82-F444-AD46-C26E70D23509}"/>
              </a:ext>
            </a:extLst>
          </p:cNvPr>
          <p:cNvGrpSpPr/>
          <p:nvPr/>
        </p:nvGrpSpPr>
        <p:grpSpPr>
          <a:xfrm>
            <a:off x="5220923" y="2951905"/>
            <a:ext cx="5807888" cy="1258717"/>
            <a:chOff x="3797551" y="2763608"/>
            <a:chExt cx="4737759" cy="1248045"/>
          </a:xfrm>
        </p:grpSpPr>
        <p:grpSp>
          <p:nvGrpSpPr>
            <p:cNvPr id="9" name="组合 6">
              <a:extLst>
                <a:ext uri="{FF2B5EF4-FFF2-40B4-BE49-F238E27FC236}">
                  <a16:creationId xmlns:a16="http://schemas.microsoft.com/office/drawing/2014/main" id="{86968C69-ECC0-5242-A217-8E6159FCA272}"/>
                </a:ext>
              </a:extLst>
            </p:cNvPr>
            <p:cNvGrpSpPr/>
            <p:nvPr/>
          </p:nvGrpSpPr>
          <p:grpSpPr>
            <a:xfrm>
              <a:off x="3797551" y="2763608"/>
              <a:ext cx="4737759" cy="1248045"/>
              <a:chOff x="3797551" y="2763608"/>
              <a:chExt cx="4737759" cy="1248045"/>
            </a:xfrm>
          </p:grpSpPr>
          <p:pic>
            <p:nvPicPr>
              <p:cNvPr id="11" name="Image" descr="Image">
                <a:extLst>
                  <a:ext uri="{FF2B5EF4-FFF2-40B4-BE49-F238E27FC236}">
                    <a16:creationId xmlns:a16="http://schemas.microsoft.com/office/drawing/2014/main" id="{14E6F487-3067-B74B-9E42-18EFDF6E707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/>
              </a:blip>
              <a:srcRect t="57116"/>
              <a:stretch/>
            </p:blipFill>
            <p:spPr>
              <a:xfrm>
                <a:off x="3797551" y="2763608"/>
                <a:ext cx="4737759" cy="1248045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01B836E9-AB9C-2F43-8E70-909425E981C4}"/>
                  </a:ext>
                </a:extLst>
              </p:cNvPr>
              <p:cNvSpPr/>
              <p:nvPr/>
            </p:nvSpPr>
            <p:spPr>
              <a:xfrm>
                <a:off x="5421959" y="2770516"/>
                <a:ext cx="3113351" cy="835809"/>
              </a:xfrm>
              <a:prstGeom prst="roundRect">
                <a:avLst/>
              </a:prstGeom>
              <a:noFill/>
              <a:ln w="28575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endParaRPr>
              </a:p>
            </p:txBody>
          </p:sp>
        </p:grpSp>
        <p:sp>
          <p:nvSpPr>
            <p:cNvPr id="10" name="文本框 27">
              <a:extLst>
                <a:ext uri="{FF2B5EF4-FFF2-40B4-BE49-F238E27FC236}">
                  <a16:creationId xmlns:a16="http://schemas.microsoft.com/office/drawing/2014/main" id="{2D9F8EAE-18F2-0A45-B41D-E832999919BD}"/>
                </a:ext>
              </a:extLst>
            </p:cNvPr>
            <p:cNvSpPr txBox="1"/>
            <p:nvPr/>
          </p:nvSpPr>
          <p:spPr>
            <a:xfrm>
              <a:off x="7862628" y="3170216"/>
              <a:ext cx="533157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1800" b="0" i="0" u="none" strike="noStrike" cap="none" spc="0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infer</a:t>
              </a:r>
              <a:endPara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</p:grpSp>
      <p:grpSp>
        <p:nvGrpSpPr>
          <p:cNvPr id="13" name="组合 9">
            <a:extLst>
              <a:ext uri="{FF2B5EF4-FFF2-40B4-BE49-F238E27FC236}">
                <a16:creationId xmlns:a16="http://schemas.microsoft.com/office/drawing/2014/main" id="{00F60B1B-D34F-F743-B867-C8E14891C1C1}"/>
              </a:ext>
            </a:extLst>
          </p:cNvPr>
          <p:cNvGrpSpPr/>
          <p:nvPr/>
        </p:nvGrpSpPr>
        <p:grpSpPr>
          <a:xfrm>
            <a:off x="5834252" y="4146698"/>
            <a:ext cx="4581230" cy="2763929"/>
            <a:chOff x="4361483" y="4034907"/>
            <a:chExt cx="4581230" cy="276392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60001B6-2799-6341-B258-14FD67BBC4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20779" y="4106069"/>
              <a:ext cx="4498929" cy="108025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53B70C0-9839-C04F-A994-5366FB700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20779" y="5257130"/>
              <a:ext cx="3933519" cy="1121962"/>
            </a:xfrm>
            <a:prstGeom prst="rect">
              <a:avLst/>
            </a:prstGeom>
          </p:spPr>
        </p:pic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590DCB92-4589-0243-9D47-3DB6DE60FAF5}"/>
                </a:ext>
              </a:extLst>
            </p:cNvPr>
            <p:cNvSpPr/>
            <p:nvPr/>
          </p:nvSpPr>
          <p:spPr>
            <a:xfrm>
              <a:off x="4361483" y="4034907"/>
              <a:ext cx="4581230" cy="2414995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17" name="文本框 28">
              <a:extLst>
                <a:ext uri="{FF2B5EF4-FFF2-40B4-BE49-F238E27FC236}">
                  <a16:creationId xmlns:a16="http://schemas.microsoft.com/office/drawing/2014/main" id="{E56A3947-6972-7D47-B966-E169B0EE3C53}"/>
                </a:ext>
              </a:extLst>
            </p:cNvPr>
            <p:cNvSpPr txBox="1"/>
            <p:nvPr/>
          </p:nvSpPr>
          <p:spPr>
            <a:xfrm>
              <a:off x="5330527" y="6429506"/>
              <a:ext cx="2532101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1800" b="0" i="0" u="none" strike="noStrike" cap="none" spc="0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Inconsistent working logic</a:t>
              </a:r>
              <a:endPara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</p:grp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5244303-8277-6C43-A070-5E304F5A1ABF}"/>
              </a:ext>
            </a:extLst>
          </p:cNvPr>
          <p:cNvCxnSpPr>
            <a:stCxn id="16" idx="1"/>
          </p:cNvCxnSpPr>
          <p:nvPr/>
        </p:nvCxnSpPr>
        <p:spPr>
          <a:xfrm flipH="1" flipV="1">
            <a:off x="4733831" y="5354195"/>
            <a:ext cx="1100421" cy="1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B6BEBB4B-1A9A-B34A-BA16-66FDBE28E3BD}"/>
              </a:ext>
            </a:extLst>
          </p:cNvPr>
          <p:cNvSpPr/>
          <p:nvPr/>
        </p:nvSpPr>
        <p:spPr>
          <a:xfrm>
            <a:off x="1067667" y="4401879"/>
            <a:ext cx="3666164" cy="208900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Misbehaviors</a:t>
            </a:r>
          </a:p>
          <a:p>
            <a:pPr algn="ctr"/>
            <a:endParaRPr lang="en-US" sz="24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Over-privileged access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Event Spoofing</a:t>
            </a:r>
          </a:p>
        </p:txBody>
      </p:sp>
    </p:spTree>
    <p:extLst>
      <p:ext uri="{BB962C8B-B14F-4D97-AF65-F5344CB8AC3E}">
        <p14:creationId xmlns:p14="http://schemas.microsoft.com/office/powerpoint/2010/main" val="1187302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154B9-3831-C347-8F12-D8C88177E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685800"/>
            <a:ext cx="10035915" cy="1485900"/>
          </a:xfrm>
        </p:spPr>
        <p:txBody>
          <a:bodyPr>
            <a:normAutofit/>
          </a:bodyPr>
          <a:lstStyle/>
          <a:p>
            <a:r>
              <a:rPr lang="en-US" sz="4800" b="1" dirty="0"/>
              <a:t>Research Challenges to be addressed while developing </a:t>
            </a:r>
            <a:r>
              <a:rPr lang="en-US" sz="4800" b="1" dirty="0" err="1"/>
              <a:t>HoMonit</a:t>
            </a:r>
            <a:endParaRPr lang="en-US" sz="48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54252A-902B-1D44-AE27-6F07238FF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9601200" cy="4199860"/>
          </a:xfrm>
        </p:spPr>
        <p:txBody>
          <a:bodyPr>
            <a:normAutofit/>
          </a:bodyPr>
          <a:lstStyle/>
          <a:p>
            <a:r>
              <a:rPr lang="en-US" altLang="zh-CN" sz="2800" b="1" dirty="0">
                <a:cs typeface="Arial" panose="020B0604020202020204" pitchFamily="34" charset="0"/>
              </a:rPr>
              <a:t>How to automatically extract the control logic (i.e., DFA) of both open-source and closed-source </a:t>
            </a:r>
            <a:r>
              <a:rPr lang="en-US" altLang="zh-CN" sz="2800" b="1" dirty="0" err="1">
                <a:cs typeface="Arial" panose="020B0604020202020204" pitchFamily="34" charset="0"/>
              </a:rPr>
              <a:t>SmartApps</a:t>
            </a:r>
            <a:r>
              <a:rPr lang="en-US" altLang="zh-CN" sz="2800" b="1" dirty="0">
                <a:cs typeface="Arial" panose="020B0604020202020204" pitchFamily="34" charset="0"/>
              </a:rPr>
              <a:t>? </a:t>
            </a:r>
          </a:p>
          <a:p>
            <a:r>
              <a:rPr lang="en-US" altLang="zh-CN" sz="2800" b="1" dirty="0">
                <a:cs typeface="Arial" panose="020B0604020202020204" pitchFamily="34" charset="0"/>
              </a:rPr>
              <a:t>How to automatically capture wireless traffic (i.e., ZigBee and Z-Wave) and conduct side-channel inference to detect </a:t>
            </a:r>
            <a:r>
              <a:rPr lang="en-US" altLang="zh-CN" sz="2800" b="1" dirty="0" err="1">
                <a:cs typeface="Arial" panose="020B0604020202020204" pitchFamily="34" charset="0"/>
              </a:rPr>
              <a:t>SmartApp</a:t>
            </a:r>
            <a:r>
              <a:rPr lang="en-US" altLang="zh-CN" sz="2800" b="1" dirty="0">
                <a:cs typeface="Arial" panose="020B0604020202020204" pitchFamily="34" charset="0"/>
              </a:rPr>
              <a:t> misbehaviors? </a:t>
            </a:r>
          </a:p>
          <a:p>
            <a:r>
              <a:rPr lang="en-US" altLang="zh-CN" sz="2800" b="1" dirty="0">
                <a:cs typeface="Arial" panose="020B0604020202020204" pitchFamily="34" charset="0"/>
              </a:rPr>
              <a:t>How to implement and evaluate detection accuracy in a real-world smart home deployment?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217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0245FC1-669A-4558-8341-5A7148C77A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F2D3FC59-9FB9-48FC-8D66-9ACDB840EF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27D0D12F-DDEA-45FE-91AE-E35A03B651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485326CE-E8C0-4DD9-B97D-BFB0DFF3FC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923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3F2FEB-7E33-B043-9016-D50C21B0B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4186" y="634028"/>
            <a:ext cx="3355942" cy="35977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b="1" cap="all" dirty="0"/>
              <a:t>Design Overview – System Workflow</a:t>
            </a:r>
          </a:p>
        </p:txBody>
      </p:sp>
      <p:sp>
        <p:nvSpPr>
          <p:cNvPr id="15" name="Freeform 6">
            <a:extLst>
              <a:ext uri="{FF2B5EF4-FFF2-40B4-BE49-F238E27FC236}">
                <a16:creationId xmlns:a16="http://schemas.microsoft.com/office/drawing/2014/main" id="{5ECBBE91-3592-462A-8700-B36554E6AA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649163" y="634028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7" name="Freeform 6">
            <a:extLst>
              <a:ext uri="{FF2B5EF4-FFF2-40B4-BE49-F238E27FC236}">
                <a16:creationId xmlns:a16="http://schemas.microsoft.com/office/drawing/2014/main" id="{646AE209-CD2C-4804-A22E-978C386140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494670" y="2016617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AE4789-9669-1B4C-B992-A1DC72B06D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579" y="634028"/>
            <a:ext cx="7854230" cy="5791077"/>
          </a:xfrm>
          <a:prstGeom prst="rect">
            <a:avLst/>
          </a:prstGeom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2F663689-F203-2646-AE2D-9866B6036D1A}"/>
              </a:ext>
            </a:extLst>
          </p:cNvPr>
          <p:cNvSpPr/>
          <p:nvPr/>
        </p:nvSpPr>
        <p:spPr>
          <a:xfrm>
            <a:off x="129202" y="634028"/>
            <a:ext cx="3899324" cy="3214958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012ED38A-8BB0-0B49-8137-CEDE18122CE4}"/>
              </a:ext>
            </a:extLst>
          </p:cNvPr>
          <p:cNvSpPr/>
          <p:nvPr/>
        </p:nvSpPr>
        <p:spPr>
          <a:xfrm>
            <a:off x="4221333" y="3009014"/>
            <a:ext cx="3899324" cy="3214958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FEF3042-79B2-3E4F-BF75-ED04863C0EEE}"/>
              </a:ext>
            </a:extLst>
          </p:cNvPr>
          <p:cNvSpPr/>
          <p:nvPr/>
        </p:nvSpPr>
        <p:spPr>
          <a:xfrm>
            <a:off x="371479" y="3213591"/>
            <a:ext cx="3740200" cy="10292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40000"/>
              </a:lnSpc>
            </a:pPr>
            <a:r>
              <a:rPr lang="en-US" altLang="zh-CN" sz="2400" b="1" dirty="0">
                <a:solidFill>
                  <a:schemeClr val="tx2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How to extract the control logic of both </a:t>
            </a:r>
            <a:r>
              <a:rPr lang="en-US" altLang="zh-CN" sz="2400" b="1" dirty="0" err="1">
                <a:solidFill>
                  <a:schemeClr val="tx2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SmartApps</a:t>
            </a:r>
            <a:r>
              <a:rPr lang="en-US" altLang="zh-CN" sz="2400" b="1" dirty="0">
                <a:solidFill>
                  <a:schemeClr val="tx2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?</a:t>
            </a:r>
          </a:p>
          <a:p>
            <a:pPr algn="ctr"/>
            <a:endParaRPr lang="en-US" dirty="0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D7A76F74-8BC8-0C4D-8024-F7FB29137C7C}"/>
              </a:ext>
            </a:extLst>
          </p:cNvPr>
          <p:cNvSpPr/>
          <p:nvPr/>
        </p:nvSpPr>
        <p:spPr>
          <a:xfrm>
            <a:off x="6331171" y="5901138"/>
            <a:ext cx="5646250" cy="10292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40000"/>
              </a:lnSpc>
              <a:spcBef>
                <a:spcPts val="600"/>
              </a:spcBef>
            </a:pPr>
            <a:r>
              <a:rPr lang="en-US" altLang="zh-CN" sz="2400" b="1" dirty="0">
                <a:solidFill>
                  <a:schemeClr val="tx2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How to capture wireless traffic and conduct side-channel inference?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879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6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95EF4-C473-7145-BED7-09685F3F1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10" y="631372"/>
            <a:ext cx="3135086" cy="5606142"/>
          </a:xfrm>
        </p:spPr>
        <p:txBody>
          <a:bodyPr>
            <a:normAutofit/>
          </a:bodyPr>
          <a:lstStyle/>
          <a:p>
            <a:br>
              <a:rPr lang="en-US" b="1" dirty="0"/>
            </a:br>
            <a:br>
              <a:rPr lang="en-US" b="1" dirty="0"/>
            </a:br>
            <a:r>
              <a:rPr lang="en-US" sz="5400" b="1" dirty="0"/>
              <a:t>Building DFA via </a:t>
            </a:r>
            <a:r>
              <a:rPr lang="en-US" sz="5400" b="1" dirty="0" err="1"/>
              <a:t>SmartApp</a:t>
            </a:r>
            <a:r>
              <a:rPr lang="en-US" sz="5400" b="1" dirty="0"/>
              <a:t> Analysis</a:t>
            </a:r>
            <a:endParaRPr lang="en-US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032AF67-9361-4696-893D-E91665A60D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44B8AA-D387-2540-9A3B-85CEA99265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1595" y="459916"/>
            <a:ext cx="7184242" cy="2738429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Deterministic Finite Automaton (DFA) was used to model </a:t>
            </a:r>
            <a:r>
              <a:rPr lang="en-US" sz="2800" dirty="0" err="1"/>
              <a:t>SmartApp</a:t>
            </a:r>
            <a:r>
              <a:rPr lang="en-US" sz="2800" dirty="0"/>
              <a:t> and build the model using app analysis.</a:t>
            </a:r>
          </a:p>
          <a:p>
            <a:r>
              <a:rPr lang="en-US" sz="2800" dirty="0"/>
              <a:t>App analysis is performed as:</a:t>
            </a:r>
          </a:p>
          <a:p>
            <a:pPr lvl="1"/>
            <a:r>
              <a:rPr lang="en-US" sz="2800" b="1" dirty="0"/>
              <a:t>Static code analysis </a:t>
            </a:r>
            <a:r>
              <a:rPr lang="en-US" sz="2800" dirty="0"/>
              <a:t>– Open-source apps</a:t>
            </a:r>
          </a:p>
          <a:p>
            <a:pPr lvl="1"/>
            <a:r>
              <a:rPr lang="en-US" sz="2800" b="1" dirty="0"/>
              <a:t>NLP analysis </a:t>
            </a:r>
            <a:r>
              <a:rPr lang="en-US" sz="2800" dirty="0"/>
              <a:t>– Closed-source apps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5AD3EE-B66D-AE45-B080-97C9D3F52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1114" y="4469855"/>
            <a:ext cx="5818224" cy="1687285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EBF66A2-A073-164A-8FD4-75742D8CB9C6}"/>
              </a:ext>
            </a:extLst>
          </p:cNvPr>
          <p:cNvSpPr/>
          <p:nvPr/>
        </p:nvSpPr>
        <p:spPr>
          <a:xfrm>
            <a:off x="6503335" y="4763347"/>
            <a:ext cx="1240167" cy="38676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5957E01-C382-A049-B816-484534AD80E2}"/>
              </a:ext>
            </a:extLst>
          </p:cNvPr>
          <p:cNvCxnSpPr/>
          <p:nvPr/>
        </p:nvCxnSpPr>
        <p:spPr>
          <a:xfrm>
            <a:off x="7141948" y="4077518"/>
            <a:ext cx="0" cy="685829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Subtitle 2">
            <a:extLst>
              <a:ext uri="{FF2B5EF4-FFF2-40B4-BE49-F238E27FC236}">
                <a16:creationId xmlns:a16="http://schemas.microsoft.com/office/drawing/2014/main" id="{4C75F019-D919-AB40-96DC-BBD60451EE00}"/>
              </a:ext>
            </a:extLst>
          </p:cNvPr>
          <p:cNvSpPr txBox="1"/>
          <p:nvPr/>
        </p:nvSpPr>
        <p:spPr>
          <a:xfrm>
            <a:off x="6647248" y="3527367"/>
            <a:ext cx="1096254" cy="5665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sz="2400" dirty="0">
                <a:latin typeface="+mn-lt"/>
                <a:cs typeface="Arial" panose="020B0604020202020204" pitchFamily="34" charset="0"/>
              </a:rPr>
              <a:t>symbol</a:t>
            </a:r>
            <a:endParaRPr lang="it-IT" altLang="zh-CN" sz="24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81FEA759-35F6-854E-9CC1-9C5BCE4B1A55}"/>
              </a:ext>
            </a:extLst>
          </p:cNvPr>
          <p:cNvSpPr/>
          <p:nvPr/>
        </p:nvSpPr>
        <p:spPr>
          <a:xfrm>
            <a:off x="9164660" y="4910670"/>
            <a:ext cx="804410" cy="805653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1761F1A-CE7C-7F42-872E-D75D799D41FD}"/>
              </a:ext>
            </a:extLst>
          </p:cNvPr>
          <p:cNvSpPr/>
          <p:nvPr/>
        </p:nvSpPr>
        <p:spPr>
          <a:xfrm>
            <a:off x="5881099" y="4956727"/>
            <a:ext cx="804410" cy="805653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6D2552F-ED6A-034B-B970-0E30260F3001}"/>
              </a:ext>
            </a:extLst>
          </p:cNvPr>
          <p:cNvCxnSpPr>
            <a:cxnSpLocks/>
          </p:cNvCxnSpPr>
          <p:nvPr/>
        </p:nvCxnSpPr>
        <p:spPr>
          <a:xfrm>
            <a:off x="6117678" y="3810618"/>
            <a:ext cx="0" cy="1109310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F7B5D08-A771-B049-84A0-B3CE8916DE89}"/>
              </a:ext>
            </a:extLst>
          </p:cNvPr>
          <p:cNvCxnSpPr>
            <a:cxnSpLocks/>
          </p:cNvCxnSpPr>
          <p:nvPr/>
        </p:nvCxnSpPr>
        <p:spPr>
          <a:xfrm>
            <a:off x="9584999" y="3810618"/>
            <a:ext cx="0" cy="1109310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F0801CD-B1A9-BF48-B2CC-223A8DDAA07F}"/>
              </a:ext>
            </a:extLst>
          </p:cNvPr>
          <p:cNvCxnSpPr>
            <a:cxnSpLocks/>
          </p:cNvCxnSpPr>
          <p:nvPr/>
        </p:nvCxnSpPr>
        <p:spPr>
          <a:xfrm flipV="1">
            <a:off x="7141948" y="5914780"/>
            <a:ext cx="0" cy="783732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0F5B362E-65F0-1348-A799-9C87F66214BC}"/>
              </a:ext>
            </a:extLst>
          </p:cNvPr>
          <p:cNvSpPr/>
          <p:nvPr/>
        </p:nvSpPr>
        <p:spPr>
          <a:xfrm>
            <a:off x="5688667" y="4644020"/>
            <a:ext cx="2753565" cy="127076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F569C086-B95E-3344-AD83-E9BDC8B3E3AA}"/>
              </a:ext>
            </a:extLst>
          </p:cNvPr>
          <p:cNvSpPr txBox="1"/>
          <p:nvPr/>
        </p:nvSpPr>
        <p:spPr>
          <a:xfrm>
            <a:off x="5335954" y="3245180"/>
            <a:ext cx="1665334" cy="5665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sz="2400" dirty="0">
                <a:latin typeface="+mn-lt"/>
                <a:cs typeface="Arial" panose="020B0604020202020204" pitchFamily="34" charset="0"/>
              </a:rPr>
              <a:t>start state</a:t>
            </a:r>
            <a:endParaRPr lang="it-IT" altLang="zh-CN" sz="24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53AA2D2D-6028-4544-9D94-00535B50FB2E}"/>
              </a:ext>
            </a:extLst>
          </p:cNvPr>
          <p:cNvSpPr txBox="1"/>
          <p:nvPr/>
        </p:nvSpPr>
        <p:spPr>
          <a:xfrm>
            <a:off x="9018737" y="3256756"/>
            <a:ext cx="1665323" cy="5665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sz="2400" dirty="0">
                <a:latin typeface="+mn-lt"/>
                <a:cs typeface="Arial" panose="020B0604020202020204" pitchFamily="34" charset="0"/>
              </a:rPr>
              <a:t>accept state</a:t>
            </a:r>
            <a:endParaRPr lang="it-IT" altLang="zh-CN" sz="24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646B072A-0C32-4341-893C-E04993F72478}"/>
              </a:ext>
            </a:extLst>
          </p:cNvPr>
          <p:cNvSpPr txBox="1"/>
          <p:nvPr/>
        </p:nvSpPr>
        <p:spPr>
          <a:xfrm>
            <a:off x="5765124" y="6236509"/>
            <a:ext cx="1476422" cy="5665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sz="2400" dirty="0">
                <a:latin typeface="+mn-lt"/>
                <a:cs typeface="Arial" panose="020B0604020202020204" pitchFamily="34" charset="0"/>
              </a:rPr>
              <a:t>transition</a:t>
            </a:r>
            <a:endParaRPr lang="it-IT" altLang="zh-CN" sz="2400" dirty="0"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669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1" grpId="0" animBg="1"/>
      <p:bldP spid="15" grpId="0" animBg="1"/>
      <p:bldP spid="19" grpId="0" animBg="1"/>
      <p:bldP spid="20" grpId="0" animBg="1"/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AC9F9-F353-B245-AED2-2D67665BD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909084"/>
          </a:xfrm>
        </p:spPr>
        <p:txBody>
          <a:bodyPr>
            <a:normAutofit/>
          </a:bodyPr>
          <a:lstStyle/>
          <a:p>
            <a:r>
              <a:rPr lang="en-US" sz="4800" b="1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92235A-3FE2-2844-84B7-3EF9F079A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956391"/>
            <a:ext cx="9601200" cy="4423144"/>
          </a:xfrm>
        </p:spPr>
        <p:txBody>
          <a:bodyPr>
            <a:normAutofit/>
          </a:bodyPr>
          <a:lstStyle/>
          <a:p>
            <a:r>
              <a:rPr lang="en-US" sz="2400" dirty="0"/>
              <a:t>Introduction</a:t>
            </a:r>
          </a:p>
          <a:p>
            <a:r>
              <a:rPr lang="en-US" sz="2400" dirty="0"/>
              <a:t>Background</a:t>
            </a:r>
          </a:p>
          <a:p>
            <a:r>
              <a:rPr lang="en-US" sz="2400" dirty="0"/>
              <a:t>Motivation</a:t>
            </a:r>
          </a:p>
          <a:p>
            <a:r>
              <a:rPr lang="en-US" sz="2400" dirty="0"/>
              <a:t>Design Overview</a:t>
            </a:r>
          </a:p>
          <a:p>
            <a:r>
              <a:rPr lang="en-US" sz="2400" dirty="0"/>
              <a:t>Building DFA via </a:t>
            </a:r>
            <a:r>
              <a:rPr lang="en-US" sz="2400" dirty="0" err="1"/>
              <a:t>SmartApp</a:t>
            </a:r>
            <a:r>
              <a:rPr lang="en-US" sz="2400" dirty="0"/>
              <a:t> Analysis</a:t>
            </a:r>
          </a:p>
          <a:p>
            <a:r>
              <a:rPr lang="en-US" sz="2400" dirty="0"/>
              <a:t>Apps misbehavior detection</a:t>
            </a:r>
          </a:p>
          <a:p>
            <a:r>
              <a:rPr lang="en-US" sz="2400" dirty="0"/>
              <a:t>Evaluation</a:t>
            </a:r>
          </a:p>
          <a:p>
            <a:r>
              <a:rPr lang="en-US" sz="2400" dirty="0"/>
              <a:t>Discussion</a:t>
            </a:r>
          </a:p>
          <a:p>
            <a:r>
              <a:rPr lang="en-US" sz="2400" dirty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37589425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D7ED6-B702-474F-9AD3-1AB28A9AF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9914" y="250304"/>
            <a:ext cx="5127172" cy="1485900"/>
          </a:xfrm>
        </p:spPr>
        <p:txBody>
          <a:bodyPr>
            <a:normAutofit/>
          </a:bodyPr>
          <a:lstStyle/>
          <a:p>
            <a:r>
              <a:rPr lang="en-US" b="1" dirty="0"/>
              <a:t>Building DFA for open-source apps</a:t>
            </a:r>
            <a:endParaRPr lang="en-US" i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F4C3E1F-F848-429E-A6D6-86E45FBD38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F4D0B1-B242-744D-A1EA-F15F30D86D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6560" y="1957630"/>
            <a:ext cx="6093879" cy="4650066"/>
          </a:xfrm>
        </p:spPr>
        <p:txBody>
          <a:bodyPr>
            <a:normAutofit/>
          </a:bodyPr>
          <a:lstStyle/>
          <a:p>
            <a:r>
              <a:rPr lang="en-US" sz="2400" dirty="0"/>
              <a:t>Uses </a:t>
            </a:r>
            <a:r>
              <a:rPr lang="en-US" sz="2400" b="1" dirty="0"/>
              <a:t>static code analysis </a:t>
            </a:r>
            <a:r>
              <a:rPr lang="en-US" sz="2400" dirty="0"/>
              <a:t>approach.</a:t>
            </a:r>
          </a:p>
          <a:p>
            <a:r>
              <a:rPr lang="en-US" sz="2400" i="1" dirty="0"/>
              <a:t>Function</a:t>
            </a:r>
            <a:r>
              <a:rPr lang="en-US" sz="2400" dirty="0"/>
              <a:t>: Turns light on when motion is detected – automates two devices.</a:t>
            </a:r>
          </a:p>
          <a:p>
            <a:r>
              <a:rPr lang="en-US" sz="2400" dirty="0"/>
              <a:t>DFA is built in two steps.</a:t>
            </a:r>
          </a:p>
          <a:p>
            <a:pPr lvl="1"/>
            <a:r>
              <a:rPr lang="en-US" sz="2400" b="1" dirty="0"/>
              <a:t>Source </a:t>
            </a:r>
            <a:r>
              <a:rPr lang="zh-CN" alt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US" altLang="zh-C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/>
              <a:t>Abstract Syntax Tree (AST) </a:t>
            </a:r>
            <a:r>
              <a:rPr lang="en-US" sz="2400" dirty="0"/>
              <a:t>(uses </a:t>
            </a:r>
            <a:r>
              <a:rPr lang="en-US" sz="2400" dirty="0" err="1"/>
              <a:t>AstBuilder</a:t>
            </a:r>
            <a:r>
              <a:rPr lang="en-US" sz="2400" dirty="0"/>
              <a:t>)</a:t>
            </a:r>
          </a:p>
          <a:p>
            <a:pPr lvl="1"/>
            <a:r>
              <a:rPr lang="en-US" sz="2400" b="1" dirty="0"/>
              <a:t>AST</a:t>
            </a:r>
            <a:r>
              <a:rPr lang="zh-CN" alt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2400" b="1" dirty="0"/>
              <a:t>DFA</a:t>
            </a:r>
          </a:p>
          <a:p>
            <a:r>
              <a:rPr lang="en-US" sz="2400" dirty="0"/>
              <a:t>Translation of AST to DFA is based on ‘</a:t>
            </a:r>
            <a:r>
              <a:rPr lang="en-US" sz="2400" dirty="0" err="1"/>
              <a:t>SmartApp</a:t>
            </a:r>
            <a:r>
              <a:rPr lang="en-US" sz="2400" dirty="0"/>
              <a:t> characteristics’.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83213E-A6EB-6840-A353-EEC84723B1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9427" y="5167395"/>
            <a:ext cx="4138799" cy="13915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F82A5CD-021E-6343-94A2-0298E1A50A4F}"/>
              </a:ext>
            </a:extLst>
          </p:cNvPr>
          <p:cNvSpPr txBox="1"/>
          <p:nvPr/>
        </p:nvSpPr>
        <p:spPr>
          <a:xfrm>
            <a:off x="1061599" y="994835"/>
            <a:ext cx="503440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In the code:</a:t>
            </a:r>
          </a:p>
          <a:p>
            <a:endParaRPr lang="en-US" sz="2800" dirty="0">
              <a:solidFill>
                <a:srgbClr val="C00000"/>
              </a:solidFill>
            </a:endParaRPr>
          </a:p>
          <a:p>
            <a:r>
              <a:rPr lang="en-US" sz="2800" dirty="0">
                <a:solidFill>
                  <a:srgbClr val="C00000"/>
                </a:solidFill>
              </a:rPr>
              <a:t>Preferences: </a:t>
            </a:r>
          </a:p>
          <a:p>
            <a:r>
              <a:rPr lang="en-US" sz="2800" dirty="0">
                <a:solidFill>
                  <a:srgbClr val="C00000"/>
                </a:solidFill>
              </a:rPr>
              <a:t>	</a:t>
            </a:r>
            <a:r>
              <a:rPr lang="en-US" sz="2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Extract Capabilities</a:t>
            </a:r>
          </a:p>
          <a:p>
            <a:r>
              <a:rPr lang="en-US" sz="2800" dirty="0">
                <a:solidFill>
                  <a:srgbClr val="C00000"/>
                </a:solidFill>
              </a:rPr>
              <a:t>Subscribe: </a:t>
            </a:r>
          </a:p>
          <a:p>
            <a:r>
              <a:rPr lang="en-US" sz="2800" dirty="0">
                <a:solidFill>
                  <a:srgbClr val="C00000"/>
                </a:solidFill>
              </a:rPr>
              <a:t>	</a:t>
            </a:r>
            <a:r>
              <a:rPr lang="en-US" sz="2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determine symbols - command &amp; attribute</a:t>
            </a:r>
          </a:p>
          <a:p>
            <a:r>
              <a:rPr lang="en-US" sz="2800" dirty="0">
                <a:solidFill>
                  <a:srgbClr val="C00000"/>
                </a:solidFill>
              </a:rPr>
              <a:t>Handler: </a:t>
            </a:r>
          </a:p>
          <a:p>
            <a:r>
              <a:rPr lang="en-US" sz="2800" dirty="0">
                <a:solidFill>
                  <a:srgbClr val="C00000"/>
                </a:solidFill>
              </a:rPr>
              <a:t>	</a:t>
            </a:r>
            <a:r>
              <a:rPr lang="en-US" sz="2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intermediate transition</a:t>
            </a:r>
          </a:p>
          <a:p>
            <a:endParaRPr lang="en-US" dirty="0">
              <a:solidFill>
                <a:srgbClr val="C00000"/>
              </a:solidFill>
            </a:endParaRPr>
          </a:p>
          <a:p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03ECA8B-970C-2A4E-A787-159AB64CE693}"/>
              </a:ext>
            </a:extLst>
          </p:cNvPr>
          <p:cNvSpPr txBox="1">
            <a:spLocks/>
          </p:cNvSpPr>
          <p:nvPr/>
        </p:nvSpPr>
        <p:spPr>
          <a:xfrm>
            <a:off x="1467161" y="202477"/>
            <a:ext cx="4249960" cy="5709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/>
              <a:t>Example: </a:t>
            </a:r>
            <a:r>
              <a:rPr lang="en-US" sz="3200" b="1" i="1" dirty="0"/>
              <a:t>Smart Light</a:t>
            </a:r>
            <a:endParaRPr lang="en-US" sz="3200" i="1" dirty="0"/>
          </a:p>
        </p:txBody>
      </p:sp>
    </p:spTree>
    <p:extLst>
      <p:ext uri="{BB962C8B-B14F-4D97-AF65-F5344CB8AC3E}">
        <p14:creationId xmlns:p14="http://schemas.microsoft.com/office/powerpoint/2010/main" val="35277506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90A55-153F-E247-8FC3-8F38AA537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720" y="143558"/>
            <a:ext cx="4713767" cy="1207663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Building DFA for </a:t>
            </a:r>
            <a:br>
              <a:rPr lang="en-US" b="1" dirty="0"/>
            </a:br>
            <a:r>
              <a:rPr lang="en-US" b="1" dirty="0"/>
              <a:t>Closed-source apps</a:t>
            </a:r>
          </a:p>
        </p:txBody>
      </p:sp>
      <p:sp>
        <p:nvSpPr>
          <p:cNvPr id="14" name="Rectangle 11">
            <a:extLst>
              <a:ext uri="{FF2B5EF4-FFF2-40B4-BE49-F238E27FC236}">
                <a16:creationId xmlns:a16="http://schemas.microsoft.com/office/drawing/2014/main" id="{1F4C3E1F-F848-429E-A6D6-86E45FBD38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5" name="Picture 7" descr="Picture 7">
            <a:extLst>
              <a:ext uri="{FF2B5EF4-FFF2-40B4-BE49-F238E27FC236}">
                <a16:creationId xmlns:a16="http://schemas.microsoft.com/office/drawing/2014/main" id="{D8FC45F6-6025-B844-AD9E-43E14AED4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65720" y="1801982"/>
            <a:ext cx="5365169" cy="4155558"/>
          </a:xfrm>
          <a:prstGeom prst="rect">
            <a:avLst/>
          </a:prstGeom>
        </p:spPr>
      </p:pic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4570E5A3-F4BB-4864-B1D4-1080CCF554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9914" y="143558"/>
            <a:ext cx="5510166" cy="6604972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Uses NLP analysis approach</a:t>
            </a:r>
          </a:p>
          <a:p>
            <a:pPr marL="0" indent="0">
              <a:buNone/>
            </a:pPr>
            <a:r>
              <a:rPr lang="en-US" sz="2400" dirty="0"/>
              <a:t>Text extraction </a:t>
            </a:r>
            <a:r>
              <a:rPr lang="zh-CN" alt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US" altLang="zh-C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/>
              <a:t>Symbol inference </a:t>
            </a:r>
            <a:r>
              <a:rPr lang="zh-CN" alt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2400" dirty="0"/>
              <a:t>Build DFA</a:t>
            </a:r>
          </a:p>
          <a:p>
            <a:r>
              <a:rPr lang="en-US" sz="2400" b="1" i="1" dirty="0"/>
              <a:t>Text extraction </a:t>
            </a:r>
            <a:r>
              <a:rPr lang="en-US" sz="2400" b="1" dirty="0"/>
              <a:t>: </a:t>
            </a:r>
            <a:r>
              <a:rPr lang="en-US" sz="2400" dirty="0"/>
              <a:t>use </a:t>
            </a:r>
            <a:r>
              <a:rPr lang="en-US" sz="2400" i="1" dirty="0" err="1">
                <a:solidFill>
                  <a:srgbClr val="C00000"/>
                </a:solidFill>
              </a:rPr>
              <a:t>uiautomator</a:t>
            </a:r>
            <a:r>
              <a:rPr lang="en-US" sz="2400" dirty="0"/>
              <a:t> to convert UI hierarchy to XML nodes and then extract text.</a:t>
            </a:r>
          </a:p>
          <a:p>
            <a:r>
              <a:rPr lang="en-US" sz="2400" b="1" i="1" dirty="0"/>
              <a:t>Symbol inference: </a:t>
            </a:r>
            <a:r>
              <a:rPr lang="en-US" sz="2400" dirty="0"/>
              <a:t>Picking appropriate symbol from the obtained capabilities or attributes set.</a:t>
            </a:r>
          </a:p>
          <a:p>
            <a:pPr lvl="1"/>
            <a:r>
              <a:rPr lang="en-US" sz="2200" i="0" dirty="0"/>
              <a:t>It is very difficult to obtain appropriate symbol from the candidate list.</a:t>
            </a:r>
          </a:p>
          <a:p>
            <a:pPr lvl="1"/>
            <a:r>
              <a:rPr lang="en-US" sz="2200" i="0" dirty="0"/>
              <a:t>No adequate training data for SmartThings</a:t>
            </a:r>
          </a:p>
          <a:p>
            <a:r>
              <a:rPr lang="en-US" sz="2400" dirty="0"/>
              <a:t>Hence, directly applying NLP for UI text cannot achieve good performance.</a:t>
            </a:r>
          </a:p>
          <a:p>
            <a:r>
              <a:rPr lang="en-US" sz="2400" dirty="0"/>
              <a:t>Author’s strategy: To reduce candidate number of capabilities before using NLP and use NL </a:t>
            </a:r>
            <a:r>
              <a:rPr lang="en-US" sz="2400" dirty="0" err="1"/>
              <a:t>ToolKit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430208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E24B5-BA7E-7340-B246-9AC7E5FF2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/>
              <a:t>NLP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825FF0-E6F3-5644-ADB0-E561396698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1722474"/>
            <a:ext cx="10090597" cy="4449726"/>
          </a:xfrm>
        </p:spPr>
        <p:txBody>
          <a:bodyPr/>
          <a:lstStyle/>
          <a:p>
            <a:endParaRPr lang="en-US" dirty="0"/>
          </a:p>
          <a:p>
            <a:r>
              <a:rPr lang="en-US" sz="2800" dirty="0"/>
              <a:t>NLTK : extract the noun phases and verb phrased for capability analysis</a:t>
            </a:r>
          </a:p>
          <a:p>
            <a:pPr marL="0" indent="0">
              <a:buNone/>
            </a:pPr>
            <a:r>
              <a:rPr lang="en-US" sz="2800" dirty="0"/>
              <a:t>			water → </a:t>
            </a:r>
            <a:r>
              <a:rPr lang="en-US" sz="2800" dirty="0">
                <a:latin typeface="Andale Mono" panose="020B0509000000000004" pitchFamily="49" charset="0"/>
              </a:rPr>
              <a:t>Water Sensor</a:t>
            </a:r>
          </a:p>
          <a:p>
            <a:endParaRPr lang="en-US" sz="2800" dirty="0"/>
          </a:p>
          <a:p>
            <a:r>
              <a:rPr lang="en-US" sz="2800" dirty="0"/>
              <a:t>Word2Vec : analyze the context of the verb phrases and then determine the state of attributes or commands </a:t>
            </a:r>
          </a:p>
          <a:p>
            <a:pPr marL="0" indent="0">
              <a:buNone/>
            </a:pPr>
            <a:r>
              <a:rPr lang="en-US" sz="2800" dirty="0"/>
              <a:t>			when water is sensed → </a:t>
            </a:r>
            <a:r>
              <a:rPr lang="en-US" sz="2800" dirty="0" err="1">
                <a:latin typeface="Andale Mono" panose="020B0509000000000004" pitchFamily="49" charset="0"/>
              </a:rPr>
              <a:t>water.wet</a:t>
            </a:r>
            <a:endParaRPr lang="en-US" sz="2800" dirty="0">
              <a:latin typeface="Andale Mono" panose="020B0509000000000004" pitchFamily="49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62768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18E47-1EB9-2544-8F95-E450CE11E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/>
              <a:t>DFA Building</a:t>
            </a:r>
          </a:p>
        </p:txBody>
      </p:sp>
      <p:pic>
        <p:nvPicPr>
          <p:cNvPr id="4" name="Picture 7" descr="Picture 7">
            <a:extLst>
              <a:ext uri="{FF2B5EF4-FFF2-40B4-BE49-F238E27FC236}">
                <a16:creationId xmlns:a16="http://schemas.microsoft.com/office/drawing/2014/main" id="{A09A5F73-A48E-A14F-B043-A661C97ECF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759318" y="1714098"/>
            <a:ext cx="7045280" cy="382270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Rounded Rectangle 20">
            <a:extLst>
              <a:ext uri="{FF2B5EF4-FFF2-40B4-BE49-F238E27FC236}">
                <a16:creationId xmlns:a16="http://schemas.microsoft.com/office/drawing/2014/main" id="{0E793412-5A7B-E24C-8F9F-4B72F0EF6FDD}"/>
              </a:ext>
            </a:extLst>
          </p:cNvPr>
          <p:cNvSpPr/>
          <p:nvPr/>
        </p:nvSpPr>
        <p:spPr>
          <a:xfrm>
            <a:off x="3229923" y="4344215"/>
            <a:ext cx="2125314" cy="799687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ysClr val="windowText" lastClr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6" name="Rounded Rectangle 20">
            <a:extLst>
              <a:ext uri="{FF2B5EF4-FFF2-40B4-BE49-F238E27FC236}">
                <a16:creationId xmlns:a16="http://schemas.microsoft.com/office/drawing/2014/main" id="{20D29C4F-4D24-CD47-9985-132C98975C2D}"/>
              </a:ext>
            </a:extLst>
          </p:cNvPr>
          <p:cNvSpPr/>
          <p:nvPr/>
        </p:nvSpPr>
        <p:spPr>
          <a:xfrm>
            <a:off x="4595153" y="4349821"/>
            <a:ext cx="2276679" cy="900000"/>
          </a:xfrm>
          <a:prstGeom prst="roundRect">
            <a:avLst>
              <a:gd name="adj" fmla="val 21726"/>
            </a:avLst>
          </a:prstGeom>
          <a:noFill/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ysClr val="windowText" lastClr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cxnSp>
        <p:nvCxnSpPr>
          <p:cNvPr id="7" name="连接符: 曲线 26">
            <a:extLst>
              <a:ext uri="{FF2B5EF4-FFF2-40B4-BE49-F238E27FC236}">
                <a16:creationId xmlns:a16="http://schemas.microsoft.com/office/drawing/2014/main" id="{9FAD2A4F-57C2-C948-8881-2801BAA84530}"/>
              </a:ext>
            </a:extLst>
          </p:cNvPr>
          <p:cNvCxnSpPr>
            <a:cxnSpLocks/>
          </p:cNvCxnSpPr>
          <p:nvPr/>
        </p:nvCxnSpPr>
        <p:spPr>
          <a:xfrm rot="16200000" flipH="1">
            <a:off x="2413673" y="2768725"/>
            <a:ext cx="1757075" cy="1529269"/>
          </a:xfrm>
          <a:prstGeom prst="curved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连接符: 曲线 29">
            <a:extLst>
              <a:ext uri="{FF2B5EF4-FFF2-40B4-BE49-F238E27FC236}">
                <a16:creationId xmlns:a16="http://schemas.microsoft.com/office/drawing/2014/main" id="{CF2C119D-56BA-C848-B60B-1E176DE17179}"/>
              </a:ext>
            </a:extLst>
          </p:cNvPr>
          <p:cNvCxnSpPr>
            <a:cxnSpLocks/>
          </p:cNvCxnSpPr>
          <p:nvPr/>
        </p:nvCxnSpPr>
        <p:spPr>
          <a:xfrm>
            <a:off x="2527576" y="3588387"/>
            <a:ext cx="2058117" cy="1406915"/>
          </a:xfrm>
          <a:prstGeom prst="curvedConnector3">
            <a:avLst>
              <a:gd name="adj1" fmla="val 50000"/>
            </a:avLst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B4FCEB4F-75F7-8D4E-A148-349521FFA700}"/>
              </a:ext>
            </a:extLst>
          </p:cNvPr>
          <p:cNvSpPr/>
          <p:nvPr/>
        </p:nvSpPr>
        <p:spPr>
          <a:xfrm>
            <a:off x="7892681" y="1637076"/>
            <a:ext cx="4174823" cy="38997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4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>
                <a:cs typeface="Arial" panose="020B0604020202020204" pitchFamily="34" charset="0"/>
              </a:rPr>
              <a:t>UI design follows the </a:t>
            </a:r>
            <a:r>
              <a:rPr lang="en-US" altLang="zh-CN" sz="2400" dirty="0">
                <a:solidFill>
                  <a:srgbClr val="FF0000"/>
                </a:solidFill>
                <a:cs typeface="Arial" panose="020B0604020202020204" pitchFamily="34" charset="0"/>
              </a:rPr>
              <a:t>symbol logical relationship</a:t>
            </a:r>
          </a:p>
          <a:p>
            <a:pPr marL="342900" indent="-342900">
              <a:lnSpc>
                <a:spcPct val="14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altLang="zh-CN" sz="2400" dirty="0">
              <a:cs typeface="Arial" panose="020B0604020202020204" pitchFamily="34" charset="0"/>
            </a:endParaRPr>
          </a:p>
          <a:p>
            <a:pPr marL="342900" indent="-342900">
              <a:lnSpc>
                <a:spcPct val="14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>
                <a:cs typeface="Arial" panose="020B0604020202020204" pitchFamily="34" charset="0"/>
              </a:rPr>
              <a:t>Chain the symbols according to the UI layout</a:t>
            </a:r>
          </a:p>
          <a:p>
            <a:pPr>
              <a:lnSpc>
                <a:spcPct val="140000"/>
              </a:lnSpc>
              <a:spcBef>
                <a:spcPts val="600"/>
              </a:spcBef>
            </a:pPr>
            <a:r>
              <a:rPr lang="en-US" altLang="zh-CN" sz="2400" i="1" dirty="0">
                <a:cs typeface="Arial" panose="020B0604020202020204" pitchFamily="34" charset="0"/>
              </a:rPr>
              <a:t>“ When there is movement, turn on a light ”</a:t>
            </a:r>
          </a:p>
        </p:txBody>
      </p:sp>
    </p:spTree>
    <p:extLst>
      <p:ext uri="{BB962C8B-B14F-4D97-AF65-F5344CB8AC3E}">
        <p14:creationId xmlns:p14="http://schemas.microsoft.com/office/powerpoint/2010/main" val="1469989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F2232-3543-A447-B02A-F1895A430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6928" y="221625"/>
            <a:ext cx="10653823" cy="910161"/>
          </a:xfrm>
        </p:spPr>
        <p:txBody>
          <a:bodyPr>
            <a:normAutofit/>
          </a:bodyPr>
          <a:lstStyle/>
          <a:p>
            <a:r>
              <a:rPr lang="en-US" b="1" dirty="0"/>
              <a:t>Misbehavior Detection-Wireless Fingerprint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44788B-BB5D-164B-9435-ACA7BE195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6930" y="1039915"/>
            <a:ext cx="7804298" cy="5818086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sz="2400" dirty="0"/>
              <a:t>The process of Misbehavior detection includes – Traffic collection, Event Inference, DFA Matching.</a:t>
            </a:r>
          </a:p>
          <a:p>
            <a:pPr algn="just"/>
            <a:r>
              <a:rPr lang="en-US" sz="2400" dirty="0"/>
              <a:t>Traffic collection :  ZigBee traffic, Z-wave traffic.</a:t>
            </a:r>
          </a:p>
          <a:p>
            <a:pPr algn="just"/>
            <a:r>
              <a:rPr lang="en-US" sz="2400" dirty="0"/>
              <a:t>Filtering noise traffic:</a:t>
            </a:r>
          </a:p>
          <a:p>
            <a:pPr lvl="1" algn="just"/>
            <a:r>
              <a:rPr lang="en-US" sz="2400" dirty="0"/>
              <a:t>Beacon packets: </a:t>
            </a:r>
            <a:r>
              <a:rPr lang="en-US" sz="2400" i="0" dirty="0"/>
              <a:t>Acknowledging data transmission and maintain established connection.</a:t>
            </a:r>
          </a:p>
          <a:p>
            <a:pPr lvl="1" algn="just"/>
            <a:r>
              <a:rPr lang="en-US" sz="2400" dirty="0"/>
              <a:t>Retransmission packets: </a:t>
            </a:r>
            <a:r>
              <a:rPr lang="en-US" sz="2400" i="0" dirty="0"/>
              <a:t>Used during transmission failure.</a:t>
            </a:r>
          </a:p>
          <a:p>
            <a:pPr lvl="1" algn="just"/>
            <a:r>
              <a:rPr lang="en-US" sz="2400" dirty="0"/>
              <a:t>Unrelated traffic: </a:t>
            </a:r>
            <a:r>
              <a:rPr lang="en-US" sz="2400" i="0" dirty="0"/>
              <a:t>Traffic from devices using other wireless.</a:t>
            </a:r>
          </a:p>
          <a:p>
            <a:pPr algn="just"/>
            <a:r>
              <a:rPr lang="en-US" sz="2400" dirty="0"/>
              <a:t>Fingerprinting events: Use </a:t>
            </a:r>
            <a:r>
              <a:rPr lang="en-US" sz="2400" dirty="0" err="1"/>
              <a:t>Levenshtein</a:t>
            </a:r>
            <a:r>
              <a:rPr lang="en-US" sz="2400" dirty="0"/>
              <a:t> Distance (LD) to measure similarity between packet sequence. </a:t>
            </a:r>
          </a:p>
          <a:p>
            <a:pPr algn="just"/>
            <a:endParaRPr lang="en-US" sz="2400" dirty="0"/>
          </a:p>
          <a:p>
            <a:pPr marL="0" indent="0" algn="just">
              <a:buNone/>
            </a:pPr>
            <a:endParaRPr lang="en-US" sz="2400" dirty="0"/>
          </a:p>
          <a:p>
            <a:pPr algn="just"/>
            <a:r>
              <a:rPr lang="en-US" sz="2400" dirty="0"/>
              <a:t>Inferring events:  Divide traffic flow into set of bursts, and match the burst with calculated LD.</a:t>
            </a:r>
          </a:p>
          <a:p>
            <a:pPr lvl="1"/>
            <a:endParaRPr lang="en-US" i="0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113905A-EEB2-C24B-8059-2803AA5997EC}"/>
              </a:ext>
            </a:extLst>
          </p:cNvPr>
          <p:cNvSpPr/>
          <p:nvPr/>
        </p:nvSpPr>
        <p:spPr>
          <a:xfrm>
            <a:off x="9335386" y="1531088"/>
            <a:ext cx="2275367" cy="6406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Traffic Collection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0B3AD24-CE96-6D4E-A07D-0A6CFF381B2F}"/>
              </a:ext>
            </a:extLst>
          </p:cNvPr>
          <p:cNvSpPr/>
          <p:nvPr/>
        </p:nvSpPr>
        <p:spPr>
          <a:xfrm>
            <a:off x="9335385" y="2913987"/>
            <a:ext cx="2275367" cy="6406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Filtering Noise Traffic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EE94DBD7-0E5F-1C43-9270-698A210ADF98}"/>
              </a:ext>
            </a:extLst>
          </p:cNvPr>
          <p:cNvSpPr/>
          <p:nvPr/>
        </p:nvSpPr>
        <p:spPr>
          <a:xfrm>
            <a:off x="9335384" y="4222787"/>
            <a:ext cx="2275367" cy="6406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Fingerprinting events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4A971E2-575F-AB4C-8C70-736F744D32A7}"/>
              </a:ext>
            </a:extLst>
          </p:cNvPr>
          <p:cNvSpPr/>
          <p:nvPr/>
        </p:nvSpPr>
        <p:spPr>
          <a:xfrm>
            <a:off x="9335384" y="5613996"/>
            <a:ext cx="2275367" cy="6406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Inferring events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C2DC231-C539-B447-8486-8D15AECC13E4}"/>
              </a:ext>
            </a:extLst>
          </p:cNvPr>
          <p:cNvCxnSpPr>
            <a:stCxn id="4" idx="2"/>
            <a:endCxn id="6" idx="0"/>
          </p:cNvCxnSpPr>
          <p:nvPr/>
        </p:nvCxnSpPr>
        <p:spPr>
          <a:xfrm flipH="1">
            <a:off x="10473069" y="2171700"/>
            <a:ext cx="1" cy="7422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45BCBEE-FDC0-DC4B-8803-0E8935BAB3F9}"/>
              </a:ext>
            </a:extLst>
          </p:cNvPr>
          <p:cNvCxnSpPr/>
          <p:nvPr/>
        </p:nvCxnSpPr>
        <p:spPr>
          <a:xfrm flipH="1">
            <a:off x="10473066" y="3554599"/>
            <a:ext cx="1" cy="7422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DB1C979-2CAA-6A45-9878-C53961310A1B}"/>
              </a:ext>
            </a:extLst>
          </p:cNvPr>
          <p:cNvCxnSpPr/>
          <p:nvPr/>
        </p:nvCxnSpPr>
        <p:spPr>
          <a:xfrm flipH="1">
            <a:off x="10473065" y="4863399"/>
            <a:ext cx="1" cy="7422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61FD2CAB-9E0A-B048-8092-E9CAF4ABC9D8}"/>
              </a:ext>
            </a:extLst>
          </p:cNvPr>
          <p:cNvSpPr/>
          <p:nvPr/>
        </p:nvSpPr>
        <p:spPr>
          <a:xfrm>
            <a:off x="8910084" y="1428751"/>
            <a:ext cx="3104707" cy="5014580"/>
          </a:xfrm>
          <a:prstGeom prst="roundRect">
            <a:avLst/>
          </a:prstGeom>
          <a:noFill/>
          <a:ln>
            <a:solidFill>
              <a:schemeClr val="accent1">
                <a:shade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AE8F50-510B-9C40-9AC7-8C80C27DC6E3}"/>
              </a:ext>
            </a:extLst>
          </p:cNvPr>
          <p:cNvSpPr txBox="1"/>
          <p:nvPr/>
        </p:nvSpPr>
        <p:spPr>
          <a:xfrm>
            <a:off x="9515238" y="6457890"/>
            <a:ext cx="19156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Event Inference</a:t>
            </a:r>
          </a:p>
        </p:txBody>
      </p:sp>
      <p:pic>
        <p:nvPicPr>
          <p:cNvPr id="15" name="Picture 4" descr="Picture 4">
            <a:extLst>
              <a:ext uri="{FF2B5EF4-FFF2-40B4-BE49-F238E27FC236}">
                <a16:creationId xmlns:a16="http://schemas.microsoft.com/office/drawing/2014/main" id="{B4DE1872-2175-1A48-826F-36CD5A515C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rcRect t="18462"/>
          <a:stretch>
            <a:fillRect/>
          </a:stretch>
        </p:blipFill>
        <p:spPr>
          <a:xfrm>
            <a:off x="2361558" y="5117585"/>
            <a:ext cx="4780355" cy="7005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75442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A3348-1812-794F-A6F4-0DD6666DE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418" y="330295"/>
            <a:ext cx="10643192" cy="93989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Fingerprints for event types – Various devices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A13193-D460-684F-9A5C-0300B51DB0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55934E-E145-844C-A2D9-2DD24ABF7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490" y="1206499"/>
            <a:ext cx="11294772" cy="5321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9969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CE847-7971-2D42-ABF5-CEC890685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287079"/>
            <a:ext cx="9601200" cy="980208"/>
          </a:xfrm>
        </p:spPr>
        <p:txBody>
          <a:bodyPr>
            <a:normAutofit/>
          </a:bodyPr>
          <a:lstStyle/>
          <a:p>
            <a:r>
              <a:rPr lang="en-US" sz="4800" b="1" dirty="0"/>
              <a:t>DFA Matching Algorithm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E9530DA-CB61-1D49-B148-83F560B1343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51819079"/>
              </p:ext>
            </p:extLst>
          </p:nvPr>
        </p:nvGraphicFramePr>
        <p:xfrm>
          <a:off x="1371600" y="1913861"/>
          <a:ext cx="9601200" cy="46570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5" descr="Picture 5">
            <a:extLst>
              <a:ext uri="{FF2B5EF4-FFF2-40B4-BE49-F238E27FC236}">
                <a16:creationId xmlns:a16="http://schemas.microsoft.com/office/drawing/2014/main" id="{4DCDD97B-1C18-414A-878A-5618AB2904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453052" y="2466898"/>
            <a:ext cx="2840774" cy="4944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12" descr="Picture 12">
            <a:extLst>
              <a:ext uri="{FF2B5EF4-FFF2-40B4-BE49-F238E27FC236}">
                <a16:creationId xmlns:a16="http://schemas.microsoft.com/office/drawing/2014/main" id="{C9BB3538-BFEF-5C41-A26C-CB598B6F92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/>
          </a:blip>
          <a:srcRect t="11539"/>
          <a:stretch>
            <a:fillRect/>
          </a:stretch>
        </p:blipFill>
        <p:spPr>
          <a:xfrm>
            <a:off x="5290805" y="4160923"/>
            <a:ext cx="4775469" cy="4367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14" descr="Picture 14">
            <a:extLst>
              <a:ext uri="{FF2B5EF4-FFF2-40B4-BE49-F238E27FC236}">
                <a16:creationId xmlns:a16="http://schemas.microsoft.com/office/drawing/2014/main" id="{7ECED9A8-8E73-C749-AEEE-BC006695D0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063255" y="5376894"/>
            <a:ext cx="1230571" cy="4062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61593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027A3-62F4-9240-A5D0-25FEF5881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292" y="247338"/>
            <a:ext cx="9886950" cy="1485900"/>
          </a:xfrm>
        </p:spPr>
        <p:txBody>
          <a:bodyPr>
            <a:normAutofit/>
          </a:bodyPr>
          <a:lstStyle/>
          <a:p>
            <a:r>
              <a:rPr lang="en-US" b="1" dirty="0"/>
              <a:t>Misbehavior detection in </a:t>
            </a:r>
            <a:r>
              <a:rPr lang="en-US" b="1" dirty="0" err="1"/>
              <a:t>SmartApps</a:t>
            </a:r>
            <a:endParaRPr lang="en-US" b="1" dirty="0"/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494886E3-7BB4-214F-9132-F78ECAAB05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04" b="-6"/>
          <a:stretch/>
        </p:blipFill>
        <p:spPr>
          <a:xfrm>
            <a:off x="914400" y="1469036"/>
            <a:ext cx="5624748" cy="25854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FAA88AB-9FF8-1F45-AEEB-16C4F652F8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391" r="3" b="8890"/>
          <a:stretch/>
        </p:blipFill>
        <p:spPr>
          <a:xfrm>
            <a:off x="6700603" y="4054463"/>
            <a:ext cx="5201588" cy="2585427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FC337F7-643C-5641-BCE7-4EBA17463828}"/>
              </a:ext>
            </a:extLst>
          </p:cNvPr>
          <p:cNvSpPr/>
          <p:nvPr/>
        </p:nvSpPr>
        <p:spPr>
          <a:xfrm>
            <a:off x="7255239" y="1738859"/>
            <a:ext cx="4092315" cy="1690141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  <a:solidFill>
                  <a:schemeClr val="tx2">
                    <a:lumMod val="75000"/>
                    <a:lumOff val="25000"/>
                  </a:schemeClr>
                </a:solidFill>
              </a:rPr>
              <a:t>Over-privileged access: </a:t>
            </a:r>
          </a:p>
          <a:p>
            <a:pPr algn="ctr"/>
            <a:r>
              <a:rPr lang="en-US" sz="2800" dirty="0"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  <a:solidFill>
                  <a:schemeClr val="tx2">
                    <a:lumMod val="75000"/>
                    <a:lumOff val="25000"/>
                  </a:schemeClr>
                </a:solidFill>
              </a:rPr>
              <a:t>Rising extra device event 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6DC62535-E394-3F43-95EA-D9B8F1141DCF}"/>
              </a:ext>
            </a:extLst>
          </p:cNvPr>
          <p:cNvSpPr/>
          <p:nvPr/>
        </p:nvSpPr>
        <p:spPr>
          <a:xfrm>
            <a:off x="1680616" y="4502105"/>
            <a:ext cx="4092315" cy="1690141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  <a:solidFill>
                  <a:schemeClr val="tx2">
                    <a:lumMod val="75000"/>
                    <a:lumOff val="25000"/>
                  </a:schemeClr>
                </a:solidFill>
              </a:rPr>
              <a:t>Event Spoofing: </a:t>
            </a:r>
          </a:p>
          <a:p>
            <a:pPr algn="ctr"/>
            <a:r>
              <a:rPr lang="en-US" sz="2800" dirty="0"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  <a:solidFill>
                  <a:schemeClr val="tx2">
                    <a:lumMod val="75000"/>
                    <a:lumOff val="25000"/>
                  </a:schemeClr>
                </a:solidFill>
              </a:rPr>
              <a:t>Skipped States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EBD8381-F836-3645-A03B-BC1E2333F14D}"/>
              </a:ext>
            </a:extLst>
          </p:cNvPr>
          <p:cNvCxnSpPr>
            <a:stCxn id="5" idx="1"/>
          </p:cNvCxnSpPr>
          <p:nvPr/>
        </p:nvCxnSpPr>
        <p:spPr>
          <a:xfrm flipH="1" flipV="1">
            <a:off x="6539148" y="2578308"/>
            <a:ext cx="716091" cy="562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D41B94D-1288-1242-B90E-55D6F18D5E8F}"/>
              </a:ext>
            </a:extLst>
          </p:cNvPr>
          <p:cNvCxnSpPr>
            <a:stCxn id="8" idx="3"/>
            <a:endCxn id="4" idx="1"/>
          </p:cNvCxnSpPr>
          <p:nvPr/>
        </p:nvCxnSpPr>
        <p:spPr>
          <a:xfrm>
            <a:off x="5772931" y="5347176"/>
            <a:ext cx="927672" cy="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38374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8B60E-B0DB-4046-8B6F-8EA8C5BD2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300370"/>
            <a:ext cx="9601200" cy="1485900"/>
          </a:xfrm>
        </p:spPr>
        <p:txBody>
          <a:bodyPr>
            <a:normAutofit/>
          </a:bodyPr>
          <a:lstStyle/>
          <a:p>
            <a:r>
              <a:rPr lang="en-US" sz="4800" b="1" dirty="0"/>
              <a:t>Evaluation - Metrics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F089A1-BF8D-E244-9E62-E89968480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786270"/>
            <a:ext cx="9601200" cy="4081130"/>
          </a:xfrm>
        </p:spPr>
        <p:txBody>
          <a:bodyPr>
            <a:normAutofit/>
          </a:bodyPr>
          <a:lstStyle/>
          <a:p>
            <a:pPr marL="0" lvl="0" indent="0" algn="just">
              <a:buNone/>
            </a:pPr>
            <a:r>
              <a:rPr lang="en-US" sz="2800" b="1" dirty="0"/>
              <a:t>TP (true positive) : </a:t>
            </a:r>
            <a:r>
              <a:rPr lang="en-US" sz="2800" dirty="0"/>
              <a:t>Correctly labeled misbehaving </a:t>
            </a:r>
            <a:r>
              <a:rPr lang="en-US" sz="2800" dirty="0" err="1"/>
              <a:t>SmartApp</a:t>
            </a:r>
            <a:endParaRPr lang="en-US" sz="2800" dirty="0"/>
          </a:p>
          <a:p>
            <a:pPr marL="0" lvl="0" indent="0" algn="just">
              <a:buNone/>
            </a:pPr>
            <a:r>
              <a:rPr lang="en-US" sz="2800" b="1" dirty="0"/>
              <a:t>TN (true negative) : </a:t>
            </a:r>
            <a:r>
              <a:rPr lang="en-US" sz="2800" dirty="0"/>
              <a:t>Correctly labeled benign </a:t>
            </a:r>
            <a:r>
              <a:rPr lang="en-US" sz="2800" dirty="0" err="1"/>
              <a:t>SmartApp</a:t>
            </a:r>
            <a:endParaRPr lang="en-US" sz="2800" dirty="0"/>
          </a:p>
          <a:p>
            <a:pPr marL="0" lvl="0" indent="0" algn="just">
              <a:buNone/>
            </a:pPr>
            <a:r>
              <a:rPr lang="en-US" sz="2800" b="1" dirty="0"/>
              <a:t>FP (false positive) : </a:t>
            </a:r>
            <a:r>
              <a:rPr lang="en-US" sz="2800" dirty="0"/>
              <a:t>Incorrectly labeled benign </a:t>
            </a:r>
            <a:r>
              <a:rPr lang="en-US" sz="2800" dirty="0" err="1"/>
              <a:t>SmartApp</a:t>
            </a:r>
            <a:endParaRPr lang="en-US" sz="2800" dirty="0"/>
          </a:p>
          <a:p>
            <a:pPr marL="0" lvl="0" indent="0" algn="just">
              <a:buNone/>
            </a:pPr>
            <a:r>
              <a:rPr lang="en-US" sz="2800" b="1" dirty="0"/>
              <a:t>FN (false negative) : </a:t>
            </a:r>
            <a:r>
              <a:rPr lang="en-US" sz="2800" dirty="0"/>
              <a:t>Incorrectly labeled misbehaving </a:t>
            </a:r>
            <a:r>
              <a:rPr lang="en-US" sz="2800" dirty="0" err="1"/>
              <a:t>SmartApp</a:t>
            </a:r>
            <a:endParaRPr lang="en-US" sz="2800" dirty="0"/>
          </a:p>
          <a:p>
            <a:pPr marL="0" lvl="0" indent="0" algn="just">
              <a:buNone/>
            </a:pPr>
            <a:endParaRPr lang="en-US" sz="2800" dirty="0"/>
          </a:p>
          <a:p>
            <a:pPr marL="0" lvl="0" indent="0" algn="just">
              <a:buNone/>
            </a:pPr>
            <a:r>
              <a:rPr lang="en-US" sz="2800" b="1" dirty="0">
                <a:solidFill>
                  <a:srgbClr val="00B050"/>
                </a:solidFill>
              </a:rPr>
              <a:t>TPR (true positive rate) : </a:t>
            </a:r>
            <a:r>
              <a:rPr lang="en-US" sz="2800" dirty="0">
                <a:solidFill>
                  <a:srgbClr val="00B050"/>
                </a:solidFill>
              </a:rPr>
              <a:t>TPR = TP / (TP + FN)</a:t>
            </a:r>
          </a:p>
          <a:p>
            <a:pPr marL="0" lvl="0" indent="0" algn="just">
              <a:buNone/>
            </a:pPr>
            <a:r>
              <a:rPr lang="en-US" sz="2800" b="1" dirty="0">
                <a:solidFill>
                  <a:srgbClr val="00B050"/>
                </a:solidFill>
              </a:rPr>
              <a:t>TNR (true negative rate) : </a:t>
            </a:r>
            <a:r>
              <a:rPr lang="en-US" sz="2800" dirty="0">
                <a:solidFill>
                  <a:srgbClr val="00B050"/>
                </a:solidFill>
              </a:rPr>
              <a:t>TNR = TN / (FP + TN)</a:t>
            </a:r>
          </a:p>
        </p:txBody>
      </p:sp>
    </p:spTree>
    <p:extLst>
      <p:ext uri="{BB962C8B-B14F-4D97-AF65-F5344CB8AC3E}">
        <p14:creationId xmlns:p14="http://schemas.microsoft.com/office/powerpoint/2010/main" val="18264500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B5376-87B8-B14F-800E-199A33C39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6305" y="183541"/>
            <a:ext cx="9886950" cy="1485900"/>
          </a:xfrm>
        </p:spPr>
        <p:txBody>
          <a:bodyPr>
            <a:normAutofit/>
          </a:bodyPr>
          <a:lstStyle/>
          <a:p>
            <a:r>
              <a:rPr lang="en-US" sz="4800" b="1" dirty="0"/>
              <a:t>Misbehavior Detection Results</a:t>
            </a:r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64B5D549-6F38-FA48-97D9-98595156FE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26305" y="1537605"/>
            <a:ext cx="6437735" cy="2609093"/>
          </a:xfrm>
          <a:prstGeom prst="rect">
            <a:avLst/>
          </a:prstGeom>
        </p:spPr>
      </p:pic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6339A270-981A-2C4B-A1D9-BA3BD0A729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26305" y="4445609"/>
            <a:ext cx="6437735" cy="1485900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A566150-4186-4D10-A438-5295DCC13B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46828" y="1596031"/>
            <a:ext cx="4004929" cy="4856284"/>
          </a:xfrm>
        </p:spPr>
        <p:txBody>
          <a:bodyPr>
            <a:normAutofit fontScale="92500"/>
          </a:bodyPr>
          <a:lstStyle/>
          <a:p>
            <a:pPr algn="just"/>
            <a:r>
              <a:rPr lang="en-US" sz="2800" dirty="0"/>
              <a:t>The average TPR for over-privileged accesses is </a:t>
            </a:r>
            <a:r>
              <a:rPr lang="en-US" sz="2800" b="1" dirty="0"/>
              <a:t>0.98</a:t>
            </a:r>
          </a:p>
          <a:p>
            <a:pPr algn="just"/>
            <a:endParaRPr lang="en-US" sz="2800" dirty="0"/>
          </a:p>
          <a:p>
            <a:pPr algn="just"/>
            <a:r>
              <a:rPr lang="en-US" sz="2800" dirty="0"/>
              <a:t>The average TPR for event spoofing is </a:t>
            </a:r>
            <a:r>
              <a:rPr lang="en-US" sz="2800" b="1" dirty="0"/>
              <a:t>0.99</a:t>
            </a:r>
          </a:p>
          <a:p>
            <a:pPr algn="just"/>
            <a:endParaRPr lang="en-US" sz="2800" dirty="0"/>
          </a:p>
          <a:p>
            <a:pPr algn="just"/>
            <a:r>
              <a:rPr lang="en-US" sz="2800" b="1" i="1" dirty="0"/>
              <a:t>Failed test case reason : </a:t>
            </a:r>
            <a:r>
              <a:rPr lang="en-US" sz="2800" dirty="0"/>
              <a:t>packet loss, unexpected wireless traffic, accidental signal reception delay</a:t>
            </a:r>
          </a:p>
        </p:txBody>
      </p:sp>
    </p:spTree>
    <p:extLst>
      <p:ext uri="{BB962C8B-B14F-4D97-AF65-F5344CB8AC3E}">
        <p14:creationId xmlns:p14="http://schemas.microsoft.com/office/powerpoint/2010/main" val="22480236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6">
            <a:extLst>
              <a:ext uri="{FF2B5EF4-FFF2-40B4-BE49-F238E27FC236}">
                <a16:creationId xmlns:a16="http://schemas.microsoft.com/office/drawing/2014/main" id="{8F1D9E15-24C9-4D3B-96A0-95BB465BCD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7EA68B-BC86-E246-8888-2C1D592FE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743" y="276448"/>
            <a:ext cx="5793475" cy="1148316"/>
          </a:xfrm>
        </p:spPr>
        <p:txBody>
          <a:bodyPr>
            <a:normAutofit/>
          </a:bodyPr>
          <a:lstStyle/>
          <a:p>
            <a:r>
              <a:rPr lang="en-US" b="1" dirty="0"/>
              <a:t>Introduction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6070596-F13A-4B7C-BEB7-55FA74A61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4743" y="1424763"/>
            <a:ext cx="6349669" cy="4442637"/>
          </a:xfrm>
        </p:spPr>
        <p:txBody>
          <a:bodyPr>
            <a:normAutofit/>
          </a:bodyPr>
          <a:lstStyle/>
          <a:p>
            <a:pPr algn="just"/>
            <a:r>
              <a:rPr lang="en-US" sz="2400" dirty="0"/>
              <a:t>Smart Home – concept of Internet of things.</a:t>
            </a:r>
          </a:p>
          <a:p>
            <a:pPr algn="just"/>
            <a:r>
              <a:rPr lang="en-US" sz="2400" dirty="0"/>
              <a:t>An emerging technology that supports to intelligently connect and control multiple devices and allow them to work together.</a:t>
            </a:r>
          </a:p>
          <a:p>
            <a:pPr algn="just"/>
            <a:r>
              <a:rPr lang="en-US" sz="2400" dirty="0"/>
              <a:t>Smart Home platforms like ‘Home Hub’ support inter-vendor compatibility of several smart devices.  Example: SmartThings</a:t>
            </a:r>
          </a:p>
        </p:txBody>
      </p:sp>
      <p:sp>
        <p:nvSpPr>
          <p:cNvPr id="22" name="Rectangle 18">
            <a:extLst>
              <a:ext uri="{FF2B5EF4-FFF2-40B4-BE49-F238E27FC236}">
                <a16:creationId xmlns:a16="http://schemas.microsoft.com/office/drawing/2014/main" id="{B3C82AAA-6CDE-45E7-B8C8-E1809E5D84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83661" y="0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" name="Picture 12" descr="Picture 12">
            <a:extLst>
              <a:ext uri="{FF2B5EF4-FFF2-40B4-BE49-F238E27FC236}">
                <a16:creationId xmlns:a16="http://schemas.microsoft.com/office/drawing/2014/main" id="{8DA84A7B-F47F-294A-9EBF-D05143AB87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46885" y="3533170"/>
            <a:ext cx="3730078" cy="286762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2824A476-AB6D-4E49-861D-04D34EFD2E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7091" y="685800"/>
            <a:ext cx="3730079" cy="263903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62424A5-E993-BC45-B2FC-39A27BC08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949" y="4468456"/>
            <a:ext cx="979372" cy="151324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7B70E98-A873-CE46-8C45-2C08EEB00E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9512" y="4462889"/>
            <a:ext cx="1045227" cy="1518811"/>
          </a:xfrm>
          <a:prstGeom prst="rect">
            <a:avLst/>
          </a:prstGeom>
        </p:spPr>
      </p:pic>
      <p:pic>
        <p:nvPicPr>
          <p:cNvPr id="15" name="Picture 4" descr="Picture 4">
            <a:extLst>
              <a:ext uri="{FF2B5EF4-FFF2-40B4-BE49-F238E27FC236}">
                <a16:creationId xmlns:a16="http://schemas.microsoft.com/office/drawing/2014/main" id="{78DE80BC-6501-6648-8784-BCDC7244698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/>
          </a:blip>
          <a:srcRect l="12838" r="13517" b="27996"/>
          <a:stretch/>
        </p:blipFill>
        <p:spPr>
          <a:xfrm>
            <a:off x="4624930" y="4462889"/>
            <a:ext cx="1784350" cy="1518811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BB99D06-34D9-5F49-A9ED-CDC8E57361FF}"/>
              </a:ext>
            </a:extLst>
          </p:cNvPr>
          <p:cNvSpPr txBox="1"/>
          <p:nvPr/>
        </p:nvSpPr>
        <p:spPr>
          <a:xfrm>
            <a:off x="420923" y="6148946"/>
            <a:ext cx="139255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+mj-lt"/>
                <a:cs typeface="Arial" panose="020B0604020202020204" pitchFamily="34" charset="0"/>
              </a:rPr>
              <a:t>Amazon Echo</a:t>
            </a:r>
            <a:endParaRPr kumimoji="0" lang="en-US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cs typeface="Arial" panose="020B0604020202020204" pitchFamily="34" charset="0"/>
              <a:sym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CADAF6D-4F23-4A4D-8029-848510469BF8}"/>
              </a:ext>
            </a:extLst>
          </p:cNvPr>
          <p:cNvSpPr txBox="1"/>
          <p:nvPr/>
        </p:nvSpPr>
        <p:spPr>
          <a:xfrm>
            <a:off x="2413152" y="6148946"/>
            <a:ext cx="137954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+mj-lt"/>
                <a:cs typeface="Arial" panose="020B0604020202020204" pitchFamily="34" charset="0"/>
              </a:rPr>
              <a:t>Google Home</a:t>
            </a:r>
            <a:endParaRPr kumimoji="0" lang="en-US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cs typeface="Arial" panose="020B0604020202020204" pitchFamily="34" charset="0"/>
              <a:sym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690EF9F-98F7-8849-81D9-CA0D20980F17}"/>
              </a:ext>
            </a:extLst>
          </p:cNvPr>
          <p:cNvSpPr txBox="1"/>
          <p:nvPr/>
        </p:nvSpPr>
        <p:spPr>
          <a:xfrm>
            <a:off x="4767076" y="6148946"/>
            <a:ext cx="154785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+mj-lt"/>
                <a:cs typeface="Arial" panose="020B0604020202020204" pitchFamily="34" charset="0"/>
              </a:rPr>
              <a:t>Apple HomeKit</a:t>
            </a:r>
            <a:endParaRPr kumimoji="0" lang="en-US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52660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26CBF-46DA-8C4E-BCFD-98285408E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170645"/>
            <a:ext cx="9601200" cy="1485900"/>
          </a:xfrm>
        </p:spPr>
        <p:txBody>
          <a:bodyPr>
            <a:normAutofit/>
          </a:bodyPr>
          <a:lstStyle/>
          <a:p>
            <a:r>
              <a:rPr lang="en-US" sz="5400" b="1" dirty="0"/>
              <a:t>Discussions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BCE11-D097-884D-8A84-8DFB677F66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1030310"/>
            <a:ext cx="10196623" cy="541302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/>
              <a:t>Authors:</a:t>
            </a:r>
          </a:p>
          <a:p>
            <a:r>
              <a:rPr lang="en-US" sz="2400" dirty="0"/>
              <a:t>Claimed that the approach can be potentially applied to other IoT systems.</a:t>
            </a:r>
          </a:p>
          <a:p>
            <a:r>
              <a:rPr lang="en-US" sz="2400" dirty="0"/>
              <a:t>Investigated on IFTTT(an open source platform compatible with SmartThings) and stated </a:t>
            </a:r>
            <a:r>
              <a:rPr lang="en-US" sz="2400" dirty="0" err="1"/>
              <a:t>HoMonit</a:t>
            </a:r>
            <a:r>
              <a:rPr lang="en-US" sz="2400" dirty="0"/>
              <a:t> has its own applicability and generality.</a:t>
            </a:r>
          </a:p>
          <a:p>
            <a:r>
              <a:rPr lang="en-US" sz="2400" dirty="0"/>
              <a:t>State that the events present the same wireless fingerprints &amp; Applets share similar logic.</a:t>
            </a:r>
          </a:p>
          <a:p>
            <a:endParaRPr lang="en-US" sz="2400" dirty="0"/>
          </a:p>
          <a:p>
            <a:r>
              <a:rPr lang="en-US" sz="2800" b="1" dirty="0"/>
              <a:t>Drawbacks:</a:t>
            </a:r>
          </a:p>
          <a:p>
            <a:pPr lvl="1"/>
            <a:r>
              <a:rPr lang="en-US" sz="2400" i="0" dirty="0">
                <a:solidFill>
                  <a:srgbClr val="C00000"/>
                </a:solidFill>
              </a:rPr>
              <a:t>Side-channel information leakage</a:t>
            </a:r>
            <a:r>
              <a:rPr lang="en-US" sz="2800" i="0" dirty="0">
                <a:solidFill>
                  <a:srgbClr val="C00000"/>
                </a:solidFill>
              </a:rPr>
              <a:t> </a:t>
            </a:r>
            <a:r>
              <a:rPr lang="en-US" sz="2400" i="0" dirty="0"/>
              <a:t>– requires wireless sniffer in proximity of </a:t>
            </a:r>
            <a:r>
              <a:rPr lang="en-US" sz="2400" i="0" dirty="0" err="1"/>
              <a:t>smarthome</a:t>
            </a:r>
            <a:r>
              <a:rPr lang="en-US" sz="2400" i="0" dirty="0"/>
              <a:t>.</a:t>
            </a:r>
          </a:p>
          <a:p>
            <a:pPr lvl="2"/>
            <a:r>
              <a:rPr lang="en-US" sz="2000" i="0" dirty="0"/>
              <a:t>The attacker can spy on the victim’s daily activities</a:t>
            </a:r>
          </a:p>
          <a:p>
            <a:pPr lvl="2"/>
            <a:r>
              <a:rPr lang="en-US" sz="2000" i="0" dirty="0"/>
              <a:t>The attacker can infer it by detecting the app existence</a:t>
            </a:r>
          </a:p>
          <a:p>
            <a:pPr lvl="2"/>
            <a:r>
              <a:rPr lang="en-US" sz="2000" i="0" dirty="0"/>
              <a:t>The attacker can infer the health condition of residents</a:t>
            </a:r>
          </a:p>
        </p:txBody>
      </p:sp>
    </p:spTree>
    <p:extLst>
      <p:ext uri="{BB962C8B-B14F-4D97-AF65-F5344CB8AC3E}">
        <p14:creationId xmlns:p14="http://schemas.microsoft.com/office/powerpoint/2010/main" val="8849916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97F03-0D19-5044-A2EC-60AF0D475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253" y="173263"/>
            <a:ext cx="9601200" cy="1485900"/>
          </a:xfrm>
        </p:spPr>
        <p:txBody>
          <a:bodyPr>
            <a:normAutofit/>
          </a:bodyPr>
          <a:lstStyle/>
          <a:p>
            <a:r>
              <a:rPr lang="en-US" sz="5400" b="1" dirty="0">
                <a:latin typeface="+mn-lt"/>
              </a:rPr>
              <a:t>Conclusion</a:t>
            </a:r>
          </a:p>
        </p:txBody>
      </p:sp>
      <p:sp>
        <p:nvSpPr>
          <p:cNvPr id="46" name="Subtitle 2">
            <a:extLst>
              <a:ext uri="{FF2B5EF4-FFF2-40B4-BE49-F238E27FC236}">
                <a16:creationId xmlns:a16="http://schemas.microsoft.com/office/drawing/2014/main" id="{857D2B2C-F01D-114A-9D04-676752A71618}"/>
              </a:ext>
            </a:extLst>
          </p:cNvPr>
          <p:cNvSpPr txBox="1"/>
          <p:nvPr/>
        </p:nvSpPr>
        <p:spPr>
          <a:xfrm>
            <a:off x="713100" y="1340265"/>
            <a:ext cx="2460310" cy="580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20000"/>
              </a:lnSpc>
              <a:buNone/>
            </a:pPr>
            <a:endParaRPr lang="en-US" altLang="zh-CN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47" name="Subtitle 2">
            <a:extLst>
              <a:ext uri="{FF2B5EF4-FFF2-40B4-BE49-F238E27FC236}">
                <a16:creationId xmlns:a16="http://schemas.microsoft.com/office/drawing/2014/main" id="{048A0566-973C-3B4B-BD55-7C94397C1EA4}"/>
              </a:ext>
            </a:extLst>
          </p:cNvPr>
          <p:cNvSpPr txBox="1"/>
          <p:nvPr/>
        </p:nvSpPr>
        <p:spPr>
          <a:xfrm>
            <a:off x="3672781" y="1137078"/>
            <a:ext cx="6116516" cy="4875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endParaRPr lang="en-US" altLang="zh-CN" sz="20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6EA3F5EA-2AE5-BE45-9A8B-B7D97AB19D6E}"/>
              </a:ext>
            </a:extLst>
          </p:cNvPr>
          <p:cNvSpPr/>
          <p:nvPr/>
        </p:nvSpPr>
        <p:spPr>
          <a:xfrm>
            <a:off x="1571113" y="5164109"/>
            <a:ext cx="3151626" cy="401477"/>
          </a:xfrm>
          <a:prstGeom prst="roundRect">
            <a:avLst>
              <a:gd name="adj" fmla="val 14136"/>
            </a:avLst>
          </a:prstGeom>
          <a:solidFill>
            <a:schemeClr val="bg1">
              <a:alpha val="94902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ea typeface="+mj-ea"/>
              <a:cs typeface="+mj-cs"/>
              <a:sym typeface="Calibri"/>
            </a:endParaRPr>
          </a:p>
        </p:txBody>
      </p:sp>
      <p:sp>
        <p:nvSpPr>
          <p:cNvPr id="49" name="Subtitle 2">
            <a:extLst>
              <a:ext uri="{FF2B5EF4-FFF2-40B4-BE49-F238E27FC236}">
                <a16:creationId xmlns:a16="http://schemas.microsoft.com/office/drawing/2014/main" id="{2E1B620A-765B-644E-BA21-CF970F067B52}"/>
              </a:ext>
            </a:extLst>
          </p:cNvPr>
          <p:cNvSpPr txBox="1"/>
          <p:nvPr/>
        </p:nvSpPr>
        <p:spPr>
          <a:xfrm>
            <a:off x="2020186" y="5057626"/>
            <a:ext cx="2615785" cy="580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zh-CN" b="1" i="1" dirty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rPr>
              <a:t>Performance</a:t>
            </a:r>
            <a:endParaRPr lang="en-US" altLang="zh-CN" dirty="0">
              <a:solidFill>
                <a:schemeClr val="tx2">
                  <a:lumMod val="75000"/>
                  <a:lumOff val="2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51" name="Subtitle 2">
            <a:extLst>
              <a:ext uri="{FF2B5EF4-FFF2-40B4-BE49-F238E27FC236}">
                <a16:creationId xmlns:a16="http://schemas.microsoft.com/office/drawing/2014/main" id="{0FED472D-A36A-9742-A302-BC54AAFF4A7F}"/>
              </a:ext>
            </a:extLst>
          </p:cNvPr>
          <p:cNvSpPr txBox="1"/>
          <p:nvPr/>
        </p:nvSpPr>
        <p:spPr>
          <a:xfrm>
            <a:off x="5085043" y="4873088"/>
            <a:ext cx="6544579" cy="16006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sz="2400" i="1" dirty="0">
                <a:latin typeface="+mn-lt"/>
                <a:cs typeface="Arial" panose="020B0604020202020204" pitchFamily="34" charset="0"/>
              </a:rPr>
              <a:t>HoMonit</a:t>
            </a:r>
            <a:r>
              <a:rPr lang="en-US" altLang="zh-CN" sz="2400" dirty="0">
                <a:latin typeface="+mn-lt"/>
                <a:cs typeface="Arial" panose="020B0604020202020204" pitchFamily="34" charset="0"/>
              </a:rPr>
              <a:t> can effectively validate the working logic of SmartApps and achieve a high accuracy in the detection of SmartApp misbehaviors</a:t>
            </a: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5273C6E8-72F5-3249-B331-2ACC831064F2}"/>
              </a:ext>
            </a:extLst>
          </p:cNvPr>
          <p:cNvSpPr/>
          <p:nvPr/>
        </p:nvSpPr>
        <p:spPr>
          <a:xfrm>
            <a:off x="1571112" y="3816172"/>
            <a:ext cx="3151627" cy="401477"/>
          </a:xfrm>
          <a:prstGeom prst="roundRect">
            <a:avLst>
              <a:gd name="adj" fmla="val 14136"/>
            </a:avLst>
          </a:prstGeom>
          <a:solidFill>
            <a:schemeClr val="bg1">
              <a:alpha val="94902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ea typeface="+mj-ea"/>
              <a:cs typeface="+mj-cs"/>
              <a:sym typeface="Calibri"/>
            </a:endParaRPr>
          </a:p>
        </p:txBody>
      </p:sp>
      <p:sp>
        <p:nvSpPr>
          <p:cNvPr id="53" name="Subtitle 2">
            <a:extLst>
              <a:ext uri="{FF2B5EF4-FFF2-40B4-BE49-F238E27FC236}">
                <a16:creationId xmlns:a16="http://schemas.microsoft.com/office/drawing/2014/main" id="{E132D972-5E0E-3C45-8255-E26B003CA73C}"/>
              </a:ext>
            </a:extLst>
          </p:cNvPr>
          <p:cNvSpPr txBox="1"/>
          <p:nvPr/>
        </p:nvSpPr>
        <p:spPr>
          <a:xfrm>
            <a:off x="1722474" y="3701766"/>
            <a:ext cx="2964694" cy="580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altLang="zh-CN" b="1" i="1" dirty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rPr>
              <a:t>Contribution</a:t>
            </a:r>
            <a:endParaRPr lang="en-US" altLang="zh-CN" dirty="0">
              <a:solidFill>
                <a:schemeClr val="tx2">
                  <a:lumMod val="75000"/>
                  <a:lumOff val="2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55" name="Subtitle 2">
            <a:extLst>
              <a:ext uri="{FF2B5EF4-FFF2-40B4-BE49-F238E27FC236}">
                <a16:creationId xmlns:a16="http://schemas.microsoft.com/office/drawing/2014/main" id="{97C79C9F-6CB8-A341-BA28-6770C9E7DEBA}"/>
              </a:ext>
            </a:extLst>
          </p:cNvPr>
          <p:cNvSpPr txBox="1"/>
          <p:nvPr/>
        </p:nvSpPr>
        <p:spPr>
          <a:xfrm>
            <a:off x="5057364" y="3549688"/>
            <a:ext cx="6597255" cy="10835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sz="2400" dirty="0">
                <a:latin typeface="+mn-lt"/>
                <a:cs typeface="Arial" panose="020B0604020202020204" pitchFamily="34" charset="0"/>
              </a:rPr>
              <a:t>Program logic extraction from source code or UI, and auto DFA construction &amp; matching algorithms</a:t>
            </a:r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2B6CB927-9BC8-5840-B58F-67075A6D6452}"/>
              </a:ext>
            </a:extLst>
          </p:cNvPr>
          <p:cNvSpPr/>
          <p:nvPr/>
        </p:nvSpPr>
        <p:spPr>
          <a:xfrm>
            <a:off x="1571112" y="2636082"/>
            <a:ext cx="3165414" cy="401477"/>
          </a:xfrm>
          <a:prstGeom prst="roundRect">
            <a:avLst>
              <a:gd name="adj" fmla="val 14136"/>
            </a:avLst>
          </a:prstGeom>
          <a:solidFill>
            <a:schemeClr val="bg1">
              <a:alpha val="94902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ea typeface="+mj-ea"/>
              <a:cs typeface="+mj-cs"/>
              <a:sym typeface="Calibri"/>
            </a:endParaRPr>
          </a:p>
        </p:txBody>
      </p:sp>
      <p:sp>
        <p:nvSpPr>
          <p:cNvPr id="57" name="Subtitle 2">
            <a:extLst>
              <a:ext uri="{FF2B5EF4-FFF2-40B4-BE49-F238E27FC236}">
                <a16:creationId xmlns:a16="http://schemas.microsoft.com/office/drawing/2014/main" id="{ADE85CB0-4DBB-FA4E-8DD7-30959F00562E}"/>
              </a:ext>
            </a:extLst>
          </p:cNvPr>
          <p:cNvSpPr txBox="1"/>
          <p:nvPr/>
        </p:nvSpPr>
        <p:spPr>
          <a:xfrm>
            <a:off x="1722474" y="2519628"/>
            <a:ext cx="2964694" cy="580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altLang="zh-CN" b="1" i="1" dirty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rPr>
              <a:t>Insight</a:t>
            </a:r>
            <a:endParaRPr lang="en-US" altLang="zh-CN" dirty="0">
              <a:solidFill>
                <a:schemeClr val="tx2">
                  <a:lumMod val="75000"/>
                  <a:lumOff val="2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59" name="Subtitle 2">
            <a:extLst>
              <a:ext uri="{FF2B5EF4-FFF2-40B4-BE49-F238E27FC236}">
                <a16:creationId xmlns:a16="http://schemas.microsoft.com/office/drawing/2014/main" id="{DFD7B3C3-B5C6-2D4D-8617-8FFA39F768A0}"/>
              </a:ext>
            </a:extLst>
          </p:cNvPr>
          <p:cNvSpPr txBox="1"/>
          <p:nvPr/>
        </p:nvSpPr>
        <p:spPr>
          <a:xfrm>
            <a:off x="5057364" y="2320866"/>
            <a:ext cx="6572258" cy="10835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sz="2400" dirty="0">
                <a:latin typeface="+mn-lt"/>
                <a:cs typeface="Arial" panose="020B0604020202020204" pitchFamily="34" charset="0"/>
              </a:rPr>
              <a:t>Leverage the side-channel information leakage in the wireless channel to infer device event</a:t>
            </a:r>
          </a:p>
        </p:txBody>
      </p:sp>
      <p:sp>
        <p:nvSpPr>
          <p:cNvPr id="60" name="Rounded Rectangle 59">
            <a:extLst>
              <a:ext uri="{FF2B5EF4-FFF2-40B4-BE49-F238E27FC236}">
                <a16:creationId xmlns:a16="http://schemas.microsoft.com/office/drawing/2014/main" id="{33AD9415-C5D3-BF47-BCE8-7B91B2BDA60A}"/>
              </a:ext>
            </a:extLst>
          </p:cNvPr>
          <p:cNvSpPr/>
          <p:nvPr/>
        </p:nvSpPr>
        <p:spPr>
          <a:xfrm>
            <a:off x="1571112" y="1455154"/>
            <a:ext cx="3165414" cy="401477"/>
          </a:xfrm>
          <a:prstGeom prst="roundRect">
            <a:avLst>
              <a:gd name="adj" fmla="val 14136"/>
            </a:avLst>
          </a:prstGeom>
          <a:solidFill>
            <a:schemeClr val="bg1">
              <a:alpha val="94902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ea typeface="+mj-ea"/>
              <a:cs typeface="+mj-cs"/>
              <a:sym typeface="Calibri"/>
            </a:endParaRPr>
          </a:p>
        </p:txBody>
      </p:sp>
      <p:sp>
        <p:nvSpPr>
          <p:cNvPr id="61" name="Subtitle 2">
            <a:extLst>
              <a:ext uri="{FF2B5EF4-FFF2-40B4-BE49-F238E27FC236}">
                <a16:creationId xmlns:a16="http://schemas.microsoft.com/office/drawing/2014/main" id="{35DD4966-0C5D-224A-823B-5B8CA3D56D7A}"/>
              </a:ext>
            </a:extLst>
          </p:cNvPr>
          <p:cNvSpPr txBox="1"/>
          <p:nvPr/>
        </p:nvSpPr>
        <p:spPr>
          <a:xfrm>
            <a:off x="1722474" y="1340748"/>
            <a:ext cx="2978480" cy="580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altLang="zh-CN" b="1" i="1" dirty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rPr>
              <a:t>HoMonit</a:t>
            </a:r>
            <a:endParaRPr lang="en-US" altLang="zh-CN" dirty="0">
              <a:solidFill>
                <a:schemeClr val="tx2">
                  <a:lumMod val="75000"/>
                  <a:lumOff val="2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3" name="Subtitle 2">
            <a:extLst>
              <a:ext uri="{FF2B5EF4-FFF2-40B4-BE49-F238E27FC236}">
                <a16:creationId xmlns:a16="http://schemas.microsoft.com/office/drawing/2014/main" id="{BAD9E7E5-CBF5-C948-BA12-61CCC883E514}"/>
              </a:ext>
            </a:extLst>
          </p:cNvPr>
          <p:cNvSpPr txBox="1"/>
          <p:nvPr/>
        </p:nvSpPr>
        <p:spPr>
          <a:xfrm>
            <a:off x="5057365" y="1169971"/>
            <a:ext cx="6446410" cy="10835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>
              <a:lnSpc>
                <a:spcPct val="140000"/>
              </a:lnSpc>
              <a:buNone/>
            </a:pPr>
            <a:r>
              <a:rPr lang="en-US" altLang="zh-CN" sz="2400" dirty="0">
                <a:latin typeface="+mn-lt"/>
                <a:cs typeface="Arial" panose="020B0604020202020204" pitchFamily="34" charset="0"/>
              </a:rPr>
              <a:t>An anomaly detection system for smart home platforms to detect misbehaving SmartApps</a:t>
            </a:r>
          </a:p>
        </p:txBody>
      </p:sp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D506763A-71C6-C847-8596-5A8A4B40A7CC}"/>
              </a:ext>
            </a:extLst>
          </p:cNvPr>
          <p:cNvSpPr/>
          <p:nvPr/>
        </p:nvSpPr>
        <p:spPr>
          <a:xfrm>
            <a:off x="4887887" y="1264549"/>
            <a:ext cx="6741735" cy="951286"/>
          </a:xfrm>
          <a:prstGeom prst="round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Rounded Rectangle 64">
            <a:extLst>
              <a:ext uri="{FF2B5EF4-FFF2-40B4-BE49-F238E27FC236}">
                <a16:creationId xmlns:a16="http://schemas.microsoft.com/office/drawing/2014/main" id="{F689FE5C-F34F-CE43-AE24-C9C159C9063A}"/>
              </a:ext>
            </a:extLst>
          </p:cNvPr>
          <p:cNvSpPr/>
          <p:nvPr/>
        </p:nvSpPr>
        <p:spPr>
          <a:xfrm>
            <a:off x="4912886" y="2395899"/>
            <a:ext cx="6741735" cy="951286"/>
          </a:xfrm>
          <a:prstGeom prst="round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Rounded Rectangle 65">
            <a:extLst>
              <a:ext uri="{FF2B5EF4-FFF2-40B4-BE49-F238E27FC236}">
                <a16:creationId xmlns:a16="http://schemas.microsoft.com/office/drawing/2014/main" id="{9F7288E6-1781-9B4C-928D-400589CEEF3E}"/>
              </a:ext>
            </a:extLst>
          </p:cNvPr>
          <p:cNvSpPr/>
          <p:nvPr/>
        </p:nvSpPr>
        <p:spPr>
          <a:xfrm>
            <a:off x="4912885" y="3621826"/>
            <a:ext cx="6741735" cy="951286"/>
          </a:xfrm>
          <a:prstGeom prst="round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Rounded Rectangle 66">
            <a:extLst>
              <a:ext uri="{FF2B5EF4-FFF2-40B4-BE49-F238E27FC236}">
                <a16:creationId xmlns:a16="http://schemas.microsoft.com/office/drawing/2014/main" id="{340B0B76-AE26-A347-9D84-8881848C6C97}"/>
              </a:ext>
            </a:extLst>
          </p:cNvPr>
          <p:cNvSpPr/>
          <p:nvPr/>
        </p:nvSpPr>
        <p:spPr>
          <a:xfrm>
            <a:off x="4887887" y="4978119"/>
            <a:ext cx="6766733" cy="1495600"/>
          </a:xfrm>
          <a:prstGeom prst="round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68690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CC0EC-2DB1-0C4B-AB07-6224E24B5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4493" y="2686050"/>
            <a:ext cx="9601200" cy="1485900"/>
          </a:xfrm>
        </p:spPr>
        <p:txBody>
          <a:bodyPr>
            <a:normAutofit/>
          </a:bodyPr>
          <a:lstStyle/>
          <a:p>
            <a:pPr algn="ctr"/>
            <a:r>
              <a:rPr lang="en-US" sz="7200" b="1" dirty="0"/>
              <a:t>THANK YOU!!!</a:t>
            </a:r>
          </a:p>
        </p:txBody>
      </p:sp>
    </p:spTree>
    <p:extLst>
      <p:ext uri="{BB962C8B-B14F-4D97-AF65-F5344CB8AC3E}">
        <p14:creationId xmlns:p14="http://schemas.microsoft.com/office/powerpoint/2010/main" val="17346988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1D114-4D27-BE4C-963A-B1FCB7190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/>
              <a:t>Smart Home – Usage Statistics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BDE780-3C2D-2B4A-9BAB-3C94DC48BA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0" y="2285999"/>
            <a:ext cx="4327451" cy="4178595"/>
          </a:xfrm>
        </p:spPr>
        <p:txBody>
          <a:bodyPr>
            <a:normAutofit fontScale="92500"/>
          </a:bodyPr>
          <a:lstStyle/>
          <a:p>
            <a:r>
              <a:rPr lang="en-US" sz="2800" b="1" dirty="0"/>
              <a:t>Market Revenue</a:t>
            </a:r>
          </a:p>
          <a:p>
            <a:pPr lvl="1"/>
            <a:r>
              <a:rPr lang="en-US" sz="2800" dirty="0"/>
              <a:t>$18,877 </a:t>
            </a:r>
            <a:r>
              <a:rPr lang="en-US" sz="2800" i="0" dirty="0"/>
              <a:t>million in 2018</a:t>
            </a:r>
          </a:p>
          <a:p>
            <a:pPr lvl="1"/>
            <a:r>
              <a:rPr lang="en-US" sz="2800" i="0" dirty="0"/>
              <a:t>Annual growth rate: </a:t>
            </a:r>
            <a:r>
              <a:rPr lang="en-US" sz="2800" dirty="0"/>
              <a:t>14.8%</a:t>
            </a:r>
          </a:p>
          <a:p>
            <a:pPr marL="530352" lvl="1" indent="0">
              <a:buNone/>
            </a:pPr>
            <a:endParaRPr lang="en-US" sz="2800" i="0" dirty="0"/>
          </a:p>
          <a:p>
            <a:pPr lvl="1"/>
            <a:endParaRPr lang="en-US" sz="2800" i="0" dirty="0"/>
          </a:p>
          <a:p>
            <a:r>
              <a:rPr lang="en-US" sz="2800" b="1" dirty="0"/>
              <a:t>Household penetration</a:t>
            </a:r>
          </a:p>
          <a:p>
            <a:pPr lvl="1"/>
            <a:r>
              <a:rPr lang="en-US" sz="2800" dirty="0"/>
              <a:t>32% </a:t>
            </a:r>
            <a:r>
              <a:rPr lang="en-US" sz="2800" i="0" dirty="0"/>
              <a:t>in 2018 </a:t>
            </a:r>
          </a:p>
          <a:p>
            <a:pPr lvl="1"/>
            <a:r>
              <a:rPr lang="en-US" sz="2800" i="0" dirty="0"/>
              <a:t>Expected in 2022: </a:t>
            </a:r>
            <a:r>
              <a:rPr lang="en-US" sz="2800" dirty="0"/>
              <a:t>53.1%</a:t>
            </a:r>
          </a:p>
        </p:txBody>
      </p:sp>
      <p:pic>
        <p:nvPicPr>
          <p:cNvPr id="4" name="Picture 4" descr="Picture 4">
            <a:extLst>
              <a:ext uri="{FF2B5EF4-FFF2-40B4-BE49-F238E27FC236}">
                <a16:creationId xmlns:a16="http://schemas.microsoft.com/office/drawing/2014/main" id="{3EFF0AEC-58CB-7E47-A4E4-608FB0A53F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71600" y="2285999"/>
            <a:ext cx="5284381" cy="203313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0CC916-B4B9-154A-836A-B47430AD49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8969" y="4433429"/>
            <a:ext cx="5284381" cy="2031166"/>
          </a:xfrm>
          <a:prstGeom prst="rect">
            <a:avLst/>
          </a:prstGeom>
        </p:spPr>
      </p:pic>
      <p:sp>
        <p:nvSpPr>
          <p:cNvPr id="9" name="Line Callout 2 8">
            <a:extLst>
              <a:ext uri="{FF2B5EF4-FFF2-40B4-BE49-F238E27FC236}">
                <a16:creationId xmlns:a16="http://schemas.microsoft.com/office/drawing/2014/main" id="{840F58C6-8B6E-8342-A3F5-738746EF6D6E}"/>
              </a:ext>
            </a:extLst>
          </p:cNvPr>
          <p:cNvSpPr/>
          <p:nvPr/>
        </p:nvSpPr>
        <p:spPr>
          <a:xfrm flipH="1">
            <a:off x="3721395" y="2827910"/>
            <a:ext cx="786810" cy="949308"/>
          </a:xfrm>
          <a:prstGeom prst="borderCallout2">
            <a:avLst>
              <a:gd name="adj1" fmla="val 87143"/>
              <a:gd name="adj2" fmla="val -2508"/>
              <a:gd name="adj3" fmla="val 87091"/>
              <a:gd name="adj4" fmla="val -300959"/>
              <a:gd name="adj5" fmla="val 44453"/>
              <a:gd name="adj6" fmla="val -356131"/>
            </a:avLst>
          </a:prstGeom>
          <a:noFill/>
          <a:ln w="19050" cap="flat">
            <a:solidFill>
              <a:srgbClr val="FF0000"/>
            </a:solidFill>
            <a:prstDash val="dash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0" name="Line Callout 2 9">
            <a:extLst>
              <a:ext uri="{FF2B5EF4-FFF2-40B4-BE49-F238E27FC236}">
                <a16:creationId xmlns:a16="http://schemas.microsoft.com/office/drawing/2014/main" id="{9531D294-606D-8840-82B0-5DA02469F551}"/>
              </a:ext>
            </a:extLst>
          </p:cNvPr>
          <p:cNvSpPr/>
          <p:nvPr/>
        </p:nvSpPr>
        <p:spPr>
          <a:xfrm flipH="1">
            <a:off x="3338621" y="4840297"/>
            <a:ext cx="382773" cy="986345"/>
          </a:xfrm>
          <a:prstGeom prst="borderCallout2">
            <a:avLst>
              <a:gd name="adj1" fmla="val 88783"/>
              <a:gd name="adj2" fmla="val -6306"/>
              <a:gd name="adj3" fmla="val 87098"/>
              <a:gd name="adj4" fmla="val -659030"/>
              <a:gd name="adj5" fmla="val 38084"/>
              <a:gd name="adj6" fmla="val -962771"/>
            </a:avLst>
          </a:prstGeom>
          <a:noFill/>
          <a:ln w="19050" cap="flat">
            <a:solidFill>
              <a:srgbClr val="FF0000"/>
            </a:solidFill>
            <a:prstDash val="dash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1" name="Line Callout 2 10">
            <a:extLst>
              <a:ext uri="{FF2B5EF4-FFF2-40B4-BE49-F238E27FC236}">
                <a16:creationId xmlns:a16="http://schemas.microsoft.com/office/drawing/2014/main" id="{74167B7E-6273-8847-A041-3D73412AA35F}"/>
              </a:ext>
            </a:extLst>
          </p:cNvPr>
          <p:cNvSpPr/>
          <p:nvPr/>
        </p:nvSpPr>
        <p:spPr>
          <a:xfrm flipH="1">
            <a:off x="6018024" y="4423765"/>
            <a:ext cx="382773" cy="1168961"/>
          </a:xfrm>
          <a:prstGeom prst="borderCallout2">
            <a:avLst>
              <a:gd name="adj1" fmla="val 86471"/>
              <a:gd name="adj2" fmla="val -1667"/>
              <a:gd name="adj3" fmla="val 86928"/>
              <a:gd name="adj4" fmla="val -54605"/>
              <a:gd name="adj5" fmla="val 104705"/>
              <a:gd name="adj6" fmla="val -288537"/>
            </a:avLst>
          </a:prstGeom>
          <a:noFill/>
          <a:ln w="19050" cap="flat">
            <a:solidFill>
              <a:srgbClr val="FF0000"/>
            </a:solidFill>
            <a:prstDash val="dash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36595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137A68B-1C01-4B21-8F62-9F127D1709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DCAAF3-1CC7-E24A-BEF7-57E50C9B9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334" y="110589"/>
            <a:ext cx="4977456" cy="2035628"/>
          </a:xfrm>
        </p:spPr>
        <p:txBody>
          <a:bodyPr>
            <a:normAutofit/>
          </a:bodyPr>
          <a:lstStyle/>
          <a:p>
            <a:r>
              <a:rPr lang="en-US" b="1" dirty="0"/>
              <a:t>SmartThings- Architecture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BCBE98-69EA-40E7-B937-FCA553A58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A56287-D3D4-9B4B-8585-A5A4FDFDE5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1581" y="467832"/>
            <a:ext cx="6124354" cy="59754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31683A-8C75-AE42-AA43-44B1BFBB04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989196"/>
            <a:ext cx="1852393" cy="667863"/>
          </a:xfrm>
          <a:prstGeom prst="rect">
            <a:avLst/>
          </a:prstGeom>
        </p:spPr>
      </p:pic>
      <p:sp>
        <p:nvSpPr>
          <p:cNvPr id="8" name="Left Brace 7">
            <a:extLst>
              <a:ext uri="{FF2B5EF4-FFF2-40B4-BE49-F238E27FC236}">
                <a16:creationId xmlns:a16="http://schemas.microsoft.com/office/drawing/2014/main" id="{A55677DD-F8B8-5B48-B9E2-B6E5DCC674BC}"/>
              </a:ext>
            </a:extLst>
          </p:cNvPr>
          <p:cNvSpPr/>
          <p:nvPr/>
        </p:nvSpPr>
        <p:spPr>
          <a:xfrm>
            <a:off x="1852393" y="2558799"/>
            <a:ext cx="374812" cy="3528656"/>
          </a:xfrm>
          <a:prstGeom prst="leftBrace">
            <a:avLst>
              <a:gd name="adj1" fmla="val 60650"/>
              <a:gd name="adj2" fmla="val 50000"/>
            </a:avLst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i="0" u="none" strike="noStrike" normalizeH="0" baseline="0" dirty="0">
              <a:ln w="3810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Tx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A0CB9B-180F-4544-A4EC-29063B2D975D}"/>
              </a:ext>
            </a:extLst>
          </p:cNvPr>
          <p:cNvSpPr txBox="1"/>
          <p:nvPr/>
        </p:nvSpPr>
        <p:spPr>
          <a:xfrm>
            <a:off x="2156496" y="1830378"/>
            <a:ext cx="3312339" cy="50937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28600" marR="0" indent="-228600" algn="l" defTabSz="914400" rtl="0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zh-CN" sz="2800" dirty="0">
                <a:solidFill>
                  <a:schemeClr val="bg1"/>
                </a:solidFill>
                <a:cs typeface="Arial" panose="020B0604020202020204" pitchFamily="34" charset="0"/>
              </a:rPr>
              <a:t>A popular platform promoted by Samsung</a:t>
            </a:r>
            <a:endParaRPr lang="en-US" sz="28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228600" marR="0" indent="-228600" algn="l" defTabSz="914400" rtl="0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sz="28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228600" marR="0" indent="-228600" algn="l" defTabSz="914400" rtl="0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zh-CN" sz="2800" dirty="0">
                <a:solidFill>
                  <a:schemeClr val="bg1"/>
                </a:solidFill>
                <a:cs typeface="Arial" panose="020B0604020202020204" pitchFamily="34" charset="0"/>
              </a:rPr>
              <a:t>A developer-friendly ecosystem</a:t>
            </a:r>
            <a:endParaRPr lang="en-US" sz="28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228600" marR="0" indent="-228600" algn="l" defTabSz="914400" rtl="0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sz="28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cs typeface="Arial" panose="020B0604020202020204" pitchFamily="34" charset="0"/>
              </a:rPr>
              <a:t>Support 133 device types and 181 SmartApps in the official GitHub repo</a:t>
            </a:r>
          </a:p>
          <a:p>
            <a:pPr marL="228600" indent="-228600"/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82790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E59BC-E5A8-8A46-8FCC-A6E752AAE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8218" y="411486"/>
            <a:ext cx="3528811" cy="1977496"/>
          </a:xfrm>
        </p:spPr>
        <p:txBody>
          <a:bodyPr>
            <a:normAutofit/>
          </a:bodyPr>
          <a:lstStyle/>
          <a:p>
            <a:r>
              <a:rPr lang="en-US" sz="4000" b="1" dirty="0"/>
              <a:t>How does SmartThings work?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7BE59BD-A4DC-334F-8CA2-05EF25008A67}"/>
              </a:ext>
            </a:extLst>
          </p:cNvPr>
          <p:cNvSpPr/>
          <p:nvPr/>
        </p:nvSpPr>
        <p:spPr>
          <a:xfrm>
            <a:off x="2672281" y="691118"/>
            <a:ext cx="6507126" cy="293458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hangingPunct="0"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chemeClr val="tx2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SmartThings Cloud Backend</a:t>
            </a:r>
            <a:endParaRPr lang="en-US" sz="2400" dirty="0">
              <a:solidFill>
                <a:schemeClr val="tx2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Brain of smart home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Remotely control smart devices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Communicate with user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Host </a:t>
            </a:r>
            <a:r>
              <a:rPr lang="en-US" sz="2400" i="1" dirty="0">
                <a:solidFill>
                  <a:schemeClr val="tx2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device handlers </a:t>
            </a:r>
            <a:r>
              <a:rPr lang="en-US" sz="2400" dirty="0">
                <a:solidFill>
                  <a:schemeClr val="tx2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and </a:t>
            </a:r>
            <a:r>
              <a:rPr lang="en-US" sz="2400" i="1" dirty="0" err="1">
                <a:solidFill>
                  <a:schemeClr val="tx2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SmartApps</a:t>
            </a:r>
            <a:endParaRPr lang="en-US" sz="2400" dirty="0">
              <a:solidFill>
                <a:schemeClr val="tx2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  <a:p>
            <a:pPr algn="ctr"/>
            <a:endParaRPr lang="en-US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EBF9D93-9DEC-3747-8A41-6BBB58DEADE1}"/>
              </a:ext>
            </a:extLst>
          </p:cNvPr>
          <p:cNvSpPr/>
          <p:nvPr/>
        </p:nvSpPr>
        <p:spPr>
          <a:xfrm>
            <a:off x="6500381" y="3615072"/>
            <a:ext cx="5535675" cy="326419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hangingPunct="0">
              <a:spcBef>
                <a:spcPts val="600"/>
              </a:spcBef>
            </a:pPr>
            <a:r>
              <a:rPr lang="en-US" sz="2200" b="1" dirty="0">
                <a:solidFill>
                  <a:schemeClr val="tx2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Device Handler</a:t>
            </a:r>
          </a:p>
          <a:p>
            <a:pPr>
              <a:lnSpc>
                <a:spcPct val="150000"/>
              </a:lnSpc>
            </a:pPr>
            <a:endParaRPr lang="en-US" sz="2200" dirty="0">
              <a:solidFill>
                <a:schemeClr val="tx2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tx2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2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Virtual representation of physical devices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2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Specify the capabilities of communicating devices and details of protocols.</a:t>
            </a:r>
          </a:p>
          <a:p>
            <a:pPr algn="ctr"/>
            <a:endParaRPr lang="en-US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DA7A06A-9CA7-2D4C-B7DF-9EFF07B13602}"/>
              </a:ext>
            </a:extLst>
          </p:cNvPr>
          <p:cNvSpPr/>
          <p:nvPr/>
        </p:nvSpPr>
        <p:spPr>
          <a:xfrm>
            <a:off x="808074" y="3593807"/>
            <a:ext cx="5692307" cy="32641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hangingPunct="0">
              <a:spcBef>
                <a:spcPts val="1200"/>
              </a:spcBef>
            </a:pPr>
            <a:r>
              <a:rPr lang="en-US" sz="2400" b="1" dirty="0">
                <a:solidFill>
                  <a:schemeClr val="tx2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Smart Apps</a:t>
            </a:r>
            <a:endParaRPr lang="en-US" sz="2400" dirty="0">
              <a:solidFill>
                <a:schemeClr val="tx2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Groovy-based programs that automate devices with capabilities.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181 </a:t>
            </a:r>
            <a:r>
              <a:rPr lang="en-US" sz="2000" dirty="0" err="1">
                <a:solidFill>
                  <a:schemeClr val="tx2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SmartApps</a:t>
            </a: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(open source) in the official GitHub repository.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52 </a:t>
            </a:r>
            <a:r>
              <a:rPr lang="en-US" sz="2000" dirty="0" err="1">
                <a:solidFill>
                  <a:schemeClr val="tx2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SmartApps</a:t>
            </a: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(closed source) in SmartThings Marketplace.</a:t>
            </a:r>
          </a:p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3D85BE-657C-5441-8EAD-62701F1DE8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71759" y1="41397" x2="71759" y2="41397"/>
                        <a14:foregroundMark x1="40278" y1="74813" x2="40278" y2="74813"/>
                        <a14:foregroundMark x1="78704" y1="16209" x2="78704" y2="16209"/>
                        <a14:foregroundMark x1="62500" y1="74813" x2="62500" y2="748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77074" y="4212280"/>
            <a:ext cx="613625" cy="796244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85638837-2F8A-8E4C-96C3-5070A103FD63}"/>
              </a:ext>
            </a:extLst>
          </p:cNvPr>
          <p:cNvSpPr txBox="1"/>
          <p:nvPr/>
        </p:nvSpPr>
        <p:spPr>
          <a:xfrm>
            <a:off x="8567944" y="4257208"/>
            <a:ext cx="1631309" cy="884216"/>
          </a:xfrm>
          <a:prstGeom prst="rect">
            <a:avLst/>
          </a:prstGeom>
          <a:noFill/>
          <a:ln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 algn="ctr">
              <a:buNone/>
            </a:pPr>
            <a:r>
              <a:rPr lang="en-US" sz="18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rPr>
              <a:t>Capability</a:t>
            </a:r>
          </a:p>
          <a:p>
            <a:pPr marL="0" indent="0" algn="ctr">
              <a:buNone/>
            </a:pPr>
            <a:r>
              <a:rPr lang="en-US" sz="1800" i="1" dirty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rPr>
              <a:t>switch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5939A747-6CCB-DA4E-895B-2DDEBF5961C8}"/>
              </a:ext>
            </a:extLst>
          </p:cNvPr>
          <p:cNvSpPr txBox="1"/>
          <p:nvPr/>
        </p:nvSpPr>
        <p:spPr>
          <a:xfrm>
            <a:off x="10215498" y="4022016"/>
            <a:ext cx="1368058" cy="1165575"/>
          </a:xfrm>
          <a:prstGeom prst="rect">
            <a:avLst/>
          </a:prstGeom>
          <a:noFill/>
          <a:ln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lIns="45719" rIns="45719">
            <a:spAutoFit/>
          </a:bodyPr>
          <a:lstStyle>
            <a:lvl1pPr marL="457200" indent="-457200">
              <a:lnSpc>
                <a:spcPct val="150000"/>
              </a:lnSpc>
              <a:buSzPct val="100000"/>
              <a:buFont typeface="Arial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indent="0" algn="ctr">
              <a:buNone/>
            </a:pPr>
            <a:r>
              <a:rPr lang="en-US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rPr>
              <a:t>Commands</a:t>
            </a:r>
          </a:p>
          <a:p>
            <a:pPr marL="0" indent="0" algn="ctr">
              <a:buNone/>
            </a:pPr>
            <a:r>
              <a:rPr lang="en-US" sz="1600" i="1" dirty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rPr>
              <a:t>on()</a:t>
            </a:r>
          </a:p>
          <a:p>
            <a:pPr marL="0" indent="0" algn="ctr">
              <a:buNone/>
            </a:pPr>
            <a:r>
              <a:rPr lang="en-US" sz="1600" i="1" dirty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rPr>
              <a:t>off()</a:t>
            </a:r>
            <a:endParaRPr lang="en-US" sz="1800" i="1" dirty="0">
              <a:solidFill>
                <a:schemeClr val="tx2">
                  <a:lumMod val="75000"/>
                  <a:lumOff val="2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A4262CFC-D543-0946-BA37-4F0AA326229C}"/>
              </a:ext>
            </a:extLst>
          </p:cNvPr>
          <p:cNvSpPr/>
          <p:nvPr/>
        </p:nvSpPr>
        <p:spPr>
          <a:xfrm>
            <a:off x="10584635" y="4522459"/>
            <a:ext cx="135858" cy="530993"/>
          </a:xfrm>
          <a:prstGeom prst="leftBrace">
            <a:avLst>
              <a:gd name="adj1" fmla="val 60650"/>
              <a:gd name="adj2" fmla="val 50000"/>
            </a:avLst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i="0" u="none" strike="noStrike" normalizeH="0" baseline="0">
              <a:ln w="3810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Tx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1183A95-ED6F-D140-B0A7-885BC657899A}"/>
              </a:ext>
            </a:extLst>
          </p:cNvPr>
          <p:cNvCxnSpPr>
            <a:cxnSpLocks/>
          </p:cNvCxnSpPr>
          <p:nvPr/>
        </p:nvCxnSpPr>
        <p:spPr>
          <a:xfrm>
            <a:off x="8249781" y="4750215"/>
            <a:ext cx="636325" cy="0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2FD26E6-4683-5A48-A8F5-3004739FE7DF}"/>
              </a:ext>
            </a:extLst>
          </p:cNvPr>
          <p:cNvCxnSpPr/>
          <p:nvPr/>
        </p:nvCxnSpPr>
        <p:spPr>
          <a:xfrm>
            <a:off x="9936813" y="4690849"/>
            <a:ext cx="524880" cy="1755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Elbow Connector 24">
            <a:extLst>
              <a:ext uri="{FF2B5EF4-FFF2-40B4-BE49-F238E27FC236}">
                <a16:creationId xmlns:a16="http://schemas.microsoft.com/office/drawing/2014/main" id="{D7225ABF-DEB2-A448-809D-D6671E408FB5}"/>
              </a:ext>
            </a:extLst>
          </p:cNvPr>
          <p:cNvCxnSpPr>
            <a:cxnSpLocks/>
            <a:stCxn id="5" idx="1"/>
          </p:cNvCxnSpPr>
          <p:nvPr/>
        </p:nvCxnSpPr>
        <p:spPr>
          <a:xfrm rot="10800000" flipV="1">
            <a:off x="1658645" y="2158410"/>
            <a:ext cx="1013637" cy="1467293"/>
          </a:xfrm>
          <a:prstGeom prst="bentConnector2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lbow Connector 27">
            <a:extLst>
              <a:ext uri="{FF2B5EF4-FFF2-40B4-BE49-F238E27FC236}">
                <a16:creationId xmlns:a16="http://schemas.microsoft.com/office/drawing/2014/main" id="{188AD793-5721-7D45-81C6-AEF51A17E616}"/>
              </a:ext>
            </a:extLst>
          </p:cNvPr>
          <p:cNvCxnSpPr>
            <a:stCxn id="5" idx="3"/>
          </p:cNvCxnSpPr>
          <p:nvPr/>
        </p:nvCxnSpPr>
        <p:spPr>
          <a:xfrm>
            <a:off x="9179407" y="2158411"/>
            <a:ext cx="1112130" cy="1446029"/>
          </a:xfrm>
          <a:prstGeom prst="bentConnector2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11732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62C35EA-DD6B-4002-9BBA-E2D26D7EEA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85FAB4-C112-684A-BA7D-68E3C5297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721" y="114301"/>
            <a:ext cx="5958837" cy="1485900"/>
          </a:xfrm>
        </p:spPr>
        <p:txBody>
          <a:bodyPr>
            <a:normAutofit/>
          </a:bodyPr>
          <a:lstStyle/>
          <a:p>
            <a:r>
              <a:rPr lang="en-US" b="1" dirty="0"/>
              <a:t>Smart Home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1016BA0-7BCF-4095-8631-FF3DEDAFC6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283" y="975788"/>
            <a:ext cx="6459364" cy="3710513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en-US" sz="2800" dirty="0"/>
              <a:t>The Smart Home consists of two main parts:</a:t>
            </a:r>
          </a:p>
          <a:p>
            <a:pPr lvl="1" algn="just"/>
            <a:r>
              <a:rPr lang="en-US" sz="2800" b="1" dirty="0"/>
              <a:t>Smart Devices</a:t>
            </a:r>
          </a:p>
          <a:p>
            <a:pPr lvl="2" algn="just"/>
            <a:r>
              <a:rPr lang="en-US" sz="2800" dirty="0"/>
              <a:t>Key building blocks of the entire infrastructure</a:t>
            </a:r>
          </a:p>
          <a:p>
            <a:pPr lvl="2" algn="just"/>
            <a:r>
              <a:rPr lang="en-US" sz="2800" dirty="0"/>
              <a:t>Connect to the hub with communication protocols</a:t>
            </a:r>
          </a:p>
          <a:p>
            <a:pPr lvl="1" algn="just"/>
            <a:r>
              <a:rPr lang="en-US" sz="2800" b="1" dirty="0"/>
              <a:t>SmartThings Hub</a:t>
            </a:r>
          </a:p>
          <a:p>
            <a:pPr lvl="2" algn="just"/>
            <a:r>
              <a:rPr lang="en-US" sz="2800" dirty="0"/>
              <a:t>Mediate the communication with all connected devices</a:t>
            </a:r>
          </a:p>
          <a:p>
            <a:pPr lvl="2" algn="just"/>
            <a:r>
              <a:rPr lang="en-US" sz="2800" dirty="0"/>
              <a:t>Serve as the gateway to the SmartThings cloud.</a:t>
            </a:r>
          </a:p>
          <a:p>
            <a:pPr lvl="1"/>
            <a:endParaRPr lang="en-US" sz="24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83D7A4D-0B68-47B2-A27E-7CBA16304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83661" y="0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B989E28D-DECD-774E-AD35-4ED5AB78E1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0679" y="201801"/>
            <a:ext cx="4082903" cy="39397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A65C33F-04B9-0B41-B485-465ACEC9C2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430" y="5303847"/>
            <a:ext cx="2129923" cy="51168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8554348-4A60-4D40-A454-8966876AFB19}"/>
              </a:ext>
            </a:extLst>
          </p:cNvPr>
          <p:cNvSpPr txBox="1"/>
          <p:nvPr/>
        </p:nvSpPr>
        <p:spPr>
          <a:xfrm>
            <a:off x="7612261" y="4442075"/>
            <a:ext cx="4440185" cy="8617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000" b="1" dirty="0">
                <a:latin typeface="+mj-lt"/>
                <a:cs typeface="Arial" panose="020B0604020202020204" pitchFamily="34" charset="0"/>
              </a:rPr>
              <a:t>Communication Protocols for Smart Home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20AD87B-F43F-6E4A-B0C7-F6BE63F0BF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772" y="5092643"/>
            <a:ext cx="2020674" cy="511681"/>
          </a:xfrm>
          <a:prstGeom prst="rect">
            <a:avLst/>
          </a:prstGeom>
        </p:spPr>
      </p:pic>
      <p:pic>
        <p:nvPicPr>
          <p:cNvPr id="15" name="Picture 4" descr="WiFi logo vector">
            <a:extLst>
              <a:ext uri="{FF2B5EF4-FFF2-40B4-BE49-F238E27FC236}">
                <a16:creationId xmlns:a16="http://schemas.microsoft.com/office/drawing/2014/main" id="{01FE2ADF-CBC7-C543-B1A7-3E5C2F616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430" y="5815528"/>
            <a:ext cx="1420305" cy="948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Picture 8">
            <a:extLst>
              <a:ext uri="{FF2B5EF4-FFF2-40B4-BE49-F238E27FC236}">
                <a16:creationId xmlns:a16="http://schemas.microsoft.com/office/drawing/2014/main" id="{80AB5BA3-82E0-2D47-BA1F-520EB55B51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809002" y="5905354"/>
            <a:ext cx="2134580" cy="699075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Content Placeholder 8">
            <a:extLst>
              <a:ext uri="{FF2B5EF4-FFF2-40B4-BE49-F238E27FC236}">
                <a16:creationId xmlns:a16="http://schemas.microsoft.com/office/drawing/2014/main" id="{7DA8E1F9-1DC3-6648-BF7F-C6FCE7CF4B2F}"/>
              </a:ext>
            </a:extLst>
          </p:cNvPr>
          <p:cNvSpPr txBox="1">
            <a:spLocks/>
          </p:cNvSpPr>
          <p:nvPr/>
        </p:nvSpPr>
        <p:spPr>
          <a:xfrm>
            <a:off x="656036" y="4686301"/>
            <a:ext cx="6459364" cy="190931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400" b="1" dirty="0"/>
              <a:t>Wireless Standards of communication protocols in Smart Home</a:t>
            </a:r>
          </a:p>
          <a:p>
            <a:pPr lvl="1" algn="just"/>
            <a:r>
              <a:rPr lang="en-US" sz="2400" i="0" dirty="0"/>
              <a:t>Low data Transmission Rate</a:t>
            </a:r>
          </a:p>
          <a:p>
            <a:pPr lvl="1" algn="just"/>
            <a:r>
              <a:rPr lang="en-US" sz="2400" i="0" dirty="0"/>
              <a:t>Low power consumption</a:t>
            </a:r>
          </a:p>
          <a:p>
            <a:pPr lvl="1" algn="just"/>
            <a:r>
              <a:rPr lang="en-US" sz="2400" i="0" dirty="0"/>
              <a:t>Support AES encryption</a:t>
            </a:r>
            <a:endParaRPr lang="en-US" i="0" dirty="0"/>
          </a:p>
        </p:txBody>
      </p:sp>
    </p:spTree>
    <p:extLst>
      <p:ext uri="{BB962C8B-B14F-4D97-AF65-F5344CB8AC3E}">
        <p14:creationId xmlns:p14="http://schemas.microsoft.com/office/powerpoint/2010/main" val="22438386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83D0A-0BA8-604D-A698-957F5CA2B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3813" y="66453"/>
            <a:ext cx="4805917" cy="1079767"/>
          </a:xfrm>
        </p:spPr>
        <p:txBody>
          <a:bodyPr>
            <a:normAutofit/>
          </a:bodyPr>
          <a:lstStyle/>
          <a:p>
            <a:r>
              <a:rPr lang="en-US" sz="3400" b="1" dirty="0"/>
              <a:t>Threat Model – Smart Home Security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4829B7-47EE-4685-ADC0-DE464C22A5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F9B316-E2CF-9245-AB02-6C9FD78DA1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742" y="976955"/>
            <a:ext cx="6179422" cy="536004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6B15EC-A3AE-7F42-9C72-CF3DCDA96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36211" y="1146221"/>
            <a:ext cx="4993519" cy="5645326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sz="2400" dirty="0"/>
              <a:t>There are design vulnerabilities of SmartThings.</a:t>
            </a:r>
          </a:p>
          <a:p>
            <a:pPr lvl="1" algn="just"/>
            <a:r>
              <a:rPr lang="en-US" sz="2400" b="1" dirty="0"/>
              <a:t>Over-</a:t>
            </a:r>
            <a:r>
              <a:rPr lang="en-US" sz="2400" b="1" dirty="0" err="1"/>
              <a:t>priviliged</a:t>
            </a:r>
            <a:r>
              <a:rPr lang="en-US" sz="2400" b="1" dirty="0"/>
              <a:t> access</a:t>
            </a:r>
          </a:p>
          <a:p>
            <a:pPr lvl="2" algn="just"/>
            <a:r>
              <a:rPr lang="en-US" sz="2000" dirty="0"/>
              <a:t>gaining control of the smart device capabilities which are not granted by the user</a:t>
            </a:r>
          </a:p>
          <a:p>
            <a:pPr lvl="1" algn="just"/>
            <a:r>
              <a:rPr lang="en-US" sz="2400" b="1" dirty="0"/>
              <a:t>Event spoofing</a:t>
            </a:r>
          </a:p>
          <a:p>
            <a:pPr lvl="2" algn="just"/>
            <a:r>
              <a:rPr lang="en-US" sz="2000" dirty="0"/>
              <a:t>spoofing event on cloud backend to trigger actions</a:t>
            </a:r>
          </a:p>
          <a:p>
            <a:pPr algn="just"/>
            <a:r>
              <a:rPr lang="en-US" sz="2400" dirty="0">
                <a:solidFill>
                  <a:srgbClr val="1A2E40"/>
                </a:solidFill>
              </a:rPr>
              <a:t>Defensive works on the vulnerabilities involve platform modification/ patching smart app as specified by </a:t>
            </a:r>
            <a:r>
              <a:rPr lang="en-US" sz="2400" i="1" dirty="0" err="1">
                <a:solidFill>
                  <a:srgbClr val="1A2E40"/>
                </a:solidFill>
              </a:rPr>
              <a:t>Flowfence</a:t>
            </a:r>
            <a:r>
              <a:rPr lang="en-US" sz="2400" i="1" dirty="0">
                <a:solidFill>
                  <a:srgbClr val="1A2E40"/>
                </a:solidFill>
              </a:rPr>
              <a:t> (USENIX Security 2016), </a:t>
            </a:r>
            <a:r>
              <a:rPr lang="en-US" sz="2400" i="1" dirty="0" err="1">
                <a:solidFill>
                  <a:srgbClr val="1A2E40"/>
                </a:solidFill>
              </a:rPr>
              <a:t>ContexIoT</a:t>
            </a:r>
            <a:r>
              <a:rPr lang="en-US" sz="2400" i="1" dirty="0">
                <a:solidFill>
                  <a:srgbClr val="1A2E40"/>
                </a:solidFill>
              </a:rPr>
              <a:t> (NDSS 2017), </a:t>
            </a:r>
            <a:r>
              <a:rPr lang="en-US" sz="2400" i="1" dirty="0" err="1">
                <a:solidFill>
                  <a:schemeClr val="tx1"/>
                </a:solidFill>
                <a:cs typeface="Arial" panose="020B0604020202020204" pitchFamily="34" charset="0"/>
              </a:rPr>
              <a:t>SmartAuth</a:t>
            </a:r>
            <a:r>
              <a:rPr lang="en-US" sz="2400" i="1" dirty="0">
                <a:solidFill>
                  <a:schemeClr val="tx1"/>
                </a:solidFill>
                <a:cs typeface="Arial" panose="020B0604020202020204" pitchFamily="34" charset="0"/>
              </a:rPr>
              <a:t> (USENIX Security 2017)</a:t>
            </a:r>
            <a:endParaRPr lang="en-US" sz="2400" i="1" dirty="0">
              <a:solidFill>
                <a:schemeClr val="tx1"/>
              </a:solidFill>
            </a:endParaRPr>
          </a:p>
          <a:p>
            <a:pPr marL="987552" lvl="2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7566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AB333-5068-4741-A409-C3507ADAE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/>
              <a:t>Approach in paper : </a:t>
            </a:r>
            <a:r>
              <a:rPr lang="en-US" sz="4800" b="1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HoMonit</a:t>
            </a:r>
            <a:endParaRPr lang="en-US" sz="4800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A82E2B-C964-F84B-90C1-BB981E5645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983346"/>
            <a:ext cx="9601200" cy="388405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Is it possible to find a Smart app misbehavior detection system without platform modification or app patching?</a:t>
            </a:r>
          </a:p>
          <a:p>
            <a:pPr marL="0" indent="0">
              <a:buNone/>
            </a:pPr>
            <a:endParaRPr lang="en-US" sz="3200" dirty="0">
              <a:solidFill>
                <a:srgbClr val="C00000"/>
              </a:solidFill>
            </a:endParaRPr>
          </a:p>
          <a:p>
            <a:r>
              <a:rPr lang="en-US" sz="3200" b="1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HoMonit</a:t>
            </a:r>
            <a:r>
              <a:rPr lang="en-US" sz="32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: </a:t>
            </a:r>
            <a:r>
              <a:rPr lang="en-US" sz="32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a novel platform-independent anomaly detection system for </a:t>
            </a:r>
            <a:r>
              <a:rPr lang="en-US" sz="3200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monitoting</a:t>
            </a:r>
            <a:r>
              <a:rPr lang="en-US" sz="32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SmartHome</a:t>
            </a:r>
            <a:r>
              <a:rPr lang="en-US" sz="32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apps to detect </a:t>
            </a:r>
            <a:r>
              <a:rPr lang="en-US" sz="3200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SmartApp</a:t>
            </a:r>
            <a:r>
              <a:rPr lang="en-US" sz="32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misbehavior from the encrypted traffic.</a:t>
            </a:r>
          </a:p>
          <a:p>
            <a:endParaRPr lang="en-US" sz="2400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750025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A2E40"/>
      </a:dk2>
      <a:lt2>
        <a:srgbClr val="EBE7DD"/>
      </a:lt2>
      <a:accent1>
        <a:srgbClr val="69A1AB"/>
      </a:accent1>
      <a:accent2>
        <a:srgbClr val="F2C418"/>
      </a:accent2>
      <a:accent3>
        <a:srgbClr val="87492C"/>
      </a:accent3>
      <a:accent4>
        <a:srgbClr val="4A845E"/>
      </a:accent4>
      <a:accent5>
        <a:srgbClr val="DC9528"/>
      </a:accent5>
      <a:accent6>
        <a:srgbClr val="9A5D78"/>
      </a:accent6>
      <a:hlink>
        <a:srgbClr val="66C8E3"/>
      </a:hlink>
      <a:folHlink>
        <a:srgbClr val="B162A1"/>
      </a:folHlink>
    </a:clrScheme>
    <a:fontScheme name="Garamond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17F9D331-421E-442F-B033-AF5B21A4485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1266</Words>
  <Application>Microsoft Macintosh PowerPoint</Application>
  <PresentationFormat>Widescreen</PresentationFormat>
  <Paragraphs>246</Paragraphs>
  <Slides>32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Andale Mono</vt:lpstr>
      <vt:lpstr>Arial</vt:lpstr>
      <vt:lpstr>Bahnschrift SemiBold Condensed</vt:lpstr>
      <vt:lpstr>Calibri</vt:lpstr>
      <vt:lpstr>Franklin Gothic Book</vt:lpstr>
      <vt:lpstr>Garamond</vt:lpstr>
      <vt:lpstr>Crop</vt:lpstr>
      <vt:lpstr>HoMonit: Monitoring Smart Home Apps from Encrypted Traffic </vt:lpstr>
      <vt:lpstr>Outline</vt:lpstr>
      <vt:lpstr>Introduction</vt:lpstr>
      <vt:lpstr>Smart Home – Usage Statistics</vt:lpstr>
      <vt:lpstr>SmartThings- Architecture</vt:lpstr>
      <vt:lpstr>How does SmartThings work?</vt:lpstr>
      <vt:lpstr>Smart Home</vt:lpstr>
      <vt:lpstr>Threat Model – Smart Home Security</vt:lpstr>
      <vt:lpstr>Approach in paper : HoMonit</vt:lpstr>
      <vt:lpstr>Motivation</vt:lpstr>
      <vt:lpstr>Motivation</vt:lpstr>
      <vt:lpstr>Motivation</vt:lpstr>
      <vt:lpstr>Motivation</vt:lpstr>
      <vt:lpstr>Motivation</vt:lpstr>
      <vt:lpstr>Motivation</vt:lpstr>
      <vt:lpstr>Basic Idea of HoMonit</vt:lpstr>
      <vt:lpstr>Research Challenges to be addressed while developing HoMonit</vt:lpstr>
      <vt:lpstr>Design Overview – System Workflow</vt:lpstr>
      <vt:lpstr>  Building DFA via SmartApp Analysis</vt:lpstr>
      <vt:lpstr>Building DFA for open-source apps</vt:lpstr>
      <vt:lpstr>Building DFA for  Closed-source apps</vt:lpstr>
      <vt:lpstr>NLP analysis</vt:lpstr>
      <vt:lpstr>DFA Building</vt:lpstr>
      <vt:lpstr>Misbehavior Detection-Wireless Fingerprint</vt:lpstr>
      <vt:lpstr>Fingerprints for event types – Various devices</vt:lpstr>
      <vt:lpstr>DFA Matching Algorithm</vt:lpstr>
      <vt:lpstr>Misbehavior detection in SmartApps</vt:lpstr>
      <vt:lpstr>Evaluation - Metrics</vt:lpstr>
      <vt:lpstr>Misbehavior Detection Results</vt:lpstr>
      <vt:lpstr>Discussions</vt:lpstr>
      <vt:lpstr>Conclusion</vt:lpstr>
      <vt:lpstr>THANK YOU!!!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HoMonit: Monitoring Smart Home Apps from Encrypted Traffic </dc:title>
  <dc:creator>Koneru, Keerthi</dc:creator>
  <cp:lastModifiedBy>Koneru, Keerthi</cp:lastModifiedBy>
  <cp:revision>6</cp:revision>
  <dcterms:created xsi:type="dcterms:W3CDTF">2019-02-06T22:56:16Z</dcterms:created>
  <dcterms:modified xsi:type="dcterms:W3CDTF">2019-02-08T18:54:48Z</dcterms:modified>
</cp:coreProperties>
</file>